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16"/>
  </p:notesMasterIdLst>
  <p:handoutMasterIdLst>
    <p:handoutMasterId r:id="rId17"/>
  </p:handoutMasterIdLst>
  <p:sldIdLst>
    <p:sldId id="384" r:id="rId2"/>
    <p:sldId id="407" r:id="rId3"/>
    <p:sldId id="369" r:id="rId4"/>
    <p:sldId id="368" r:id="rId5"/>
    <p:sldId id="361" r:id="rId6"/>
    <p:sldId id="370" r:id="rId7"/>
    <p:sldId id="363" r:id="rId8"/>
    <p:sldId id="375" r:id="rId9"/>
    <p:sldId id="408" r:id="rId10"/>
    <p:sldId id="381" r:id="rId11"/>
    <p:sldId id="380" r:id="rId12"/>
    <p:sldId id="417" r:id="rId13"/>
    <p:sldId id="409" r:id="rId14"/>
    <p:sldId id="392" r:id="rId15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7132"/>
    <a:srgbClr val="202449"/>
    <a:srgbClr val="31376F"/>
    <a:srgbClr val="404892"/>
    <a:srgbClr val="191C38"/>
    <a:srgbClr val="191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220" autoAdjust="0"/>
    <p:restoredTop sz="94737" autoAdjust="0"/>
  </p:normalViewPr>
  <p:slideViewPr>
    <p:cSldViewPr snapToGrid="0" snapToObjects="1">
      <p:cViewPr>
        <p:scale>
          <a:sx n="105" d="100"/>
          <a:sy n="105" d="100"/>
        </p:scale>
        <p:origin x="672" y="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5" tIns="46583" rIns="93165" bIns="4658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5" tIns="46583" rIns="93165" bIns="46583" rtlCol="0"/>
          <a:lstStyle>
            <a:lvl1pPr algn="r">
              <a:defRPr sz="1200"/>
            </a:lvl1pPr>
          </a:lstStyle>
          <a:p>
            <a:fld id="{7A7D32FB-F17B-F74F-8023-999040616C2C}" type="datetimeFigureOut">
              <a:rPr lang="en-US" smtClean="0"/>
              <a:t>12/15/16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5" tIns="46583" rIns="93165" bIns="4658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5" tIns="46583" rIns="93165" bIns="46583" rtlCol="0" anchor="b"/>
          <a:lstStyle>
            <a:lvl1pPr algn="r">
              <a:defRPr sz="1200"/>
            </a:lvl1pPr>
          </a:lstStyle>
          <a:p>
            <a:fld id="{5D4627DF-2FF0-1141-967B-033B320EF1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232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65" tIns="46583" rIns="93165" bIns="46583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65" tIns="46583" rIns="93165" bIns="46583" rtlCol="0"/>
          <a:lstStyle>
            <a:lvl1pPr algn="r">
              <a:defRPr sz="1200"/>
            </a:lvl1pPr>
          </a:lstStyle>
          <a:p>
            <a:fld id="{7BBC3A0E-1288-2046-B161-73D703FCCD11}" type="datetimeFigureOut">
              <a:rPr lang="en-US" smtClean="0"/>
              <a:t>12/15/16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5" tIns="46583" rIns="93165" bIns="46583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65" tIns="46583" rIns="93165" bIns="4658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65" tIns="46583" rIns="93165" bIns="46583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65" tIns="46583" rIns="93165" bIns="46583" rtlCol="0" anchor="b"/>
          <a:lstStyle>
            <a:lvl1pPr algn="r">
              <a:defRPr sz="1200"/>
            </a:lvl1pPr>
          </a:lstStyle>
          <a:p>
            <a:fld id="{5D6A9878-5A95-C847-AB32-0A20FDA16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0028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(8/18/15 16:31) -----</a:t>
            </a:r>
          </a:p>
          <a:p>
            <a:r>
              <a:rPr lang="en-US" dirty="0"/>
              <a:t>LMS cornerstone on demand. HR Workday now.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A9878-5A95-C847-AB32-0A20FDA1621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375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microsoft.com/office/2007/relationships/hdphoto" Target="../media/hdphoto2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Relationship Id="rId3" Type="http://schemas.microsoft.com/office/2007/relationships/hdphoto" Target="../media/hdphoto3.wdp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069"/>
            <a:ext cx="9143999" cy="6767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68358"/>
            <a:ext cx="4630069" cy="1208659"/>
          </a:xfrm>
        </p:spPr>
        <p:txBody>
          <a:bodyPr>
            <a:normAutofit/>
          </a:bodyPr>
          <a:lstStyle>
            <a:lvl1pPr algn="l">
              <a:defRPr sz="3400" b="1" i="0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333879"/>
            <a:ext cx="4136116" cy="68635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5379"/>
            <a:ext cx="2895600" cy="3651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© 2015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531F3EE-F5CA-DE48-BD9B-05AF36D0B5C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8" name="Picture 7" descr="zoomi_logo_vert_reversed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9426" y="440519"/>
            <a:ext cx="3097373" cy="238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58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24B8046-0258-BA45-A749-68A97B10A5AB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3523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2015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54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1C1633-5263-3D4C-B024-12E64E0A8E0E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2015 Zoomi, Inc. All Rights Reserved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65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3F2F469-DF3C-714B-835E-1461CB83433D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2015 Zoomi, Inc. All Rights Reserved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0574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0EFDFE1-7AB8-ED4B-B256-CCB914D95CAD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2015 Zoomi, Inc. All Rights Reserved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046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017E56E-F94C-294B-BEC2-A28E052F0086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2015 Zoomi, Inc. All Rights Reserved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615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2840549-756A-6F48-9BC3-9113307FA63A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2015 Zoomi, Inc. All Rights Reserved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599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3894113-9AD0-C741-ADB2-CEF8DED713BB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2015 Zoomi, Inc. All Rights Reserved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308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99B1F77-1931-A24B-AF5A-E91D5BF22712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2015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769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A313725-AFAA-544C-BE69-203E72ECAB78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2015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918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sz="3000" b="1">
                <a:solidFill>
                  <a:srgbClr val="032E46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1C4C9B"/>
              </a:buClr>
              <a:defRPr sz="2400">
                <a:solidFill>
                  <a:schemeClr val="tx1"/>
                </a:solidFill>
                <a:latin typeface="Helvetica"/>
                <a:cs typeface="Helvetica"/>
              </a:defRPr>
            </a:lvl1pPr>
            <a:lvl2pPr>
              <a:defRPr sz="1800">
                <a:solidFill>
                  <a:schemeClr val="tx1"/>
                </a:solidFill>
                <a:latin typeface="Helvetica"/>
                <a:cs typeface="Helvetica"/>
              </a:defRPr>
            </a:lvl2pPr>
            <a:lvl3pPr>
              <a:defRPr sz="1400">
                <a:solidFill>
                  <a:schemeClr val="tx1"/>
                </a:solidFill>
                <a:latin typeface="Helvetica"/>
                <a:cs typeface="Helvetica"/>
              </a:defRPr>
            </a:lvl3pPr>
            <a:lvl4pPr>
              <a:defRPr sz="1400">
                <a:solidFill>
                  <a:schemeClr val="tx1"/>
                </a:solidFill>
                <a:latin typeface="Helvetica"/>
                <a:cs typeface="Helvetica"/>
              </a:defRPr>
            </a:lvl4pPr>
            <a:lvl5pPr>
              <a:defRPr sz="1400">
                <a:solidFill>
                  <a:schemeClr val="tx1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0892F2F-5285-2546-A237-3A66166BD16B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5933"/>
            <a:ext cx="2895600" cy="365125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dirty="0"/>
              <a:t>© 2016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1225214"/>
            <a:ext cx="2907189" cy="0"/>
          </a:xfrm>
          <a:prstGeom prst="line">
            <a:avLst/>
          </a:prstGeom>
          <a:ln w="38100" cmpd="sng">
            <a:solidFill>
              <a:srgbClr val="EB6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0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062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ocksy_txpee7fe43aewn000_Medium_16419 copy_edi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9" r="2710"/>
          <a:stretch/>
        </p:blipFill>
        <p:spPr>
          <a:xfrm>
            <a:off x="0" y="6350"/>
            <a:ext cx="9144000" cy="67511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171428"/>
            <a:ext cx="8229600" cy="1143000"/>
          </a:xfrm>
        </p:spPr>
        <p:txBody>
          <a:bodyPr>
            <a:normAutofit/>
          </a:bodyPr>
          <a:lstStyle>
            <a:lvl1pPr algn="ctr">
              <a:defRPr sz="3400" b="1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INSERT POLL COPY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A9C2AD-0FD0-764A-B7A9-1D99C2E3B687}" type="datetime1">
              <a:rPr lang="en-US" smtClean="0">
                <a:solidFill>
                  <a:prstClr val="white"/>
                </a:solidFill>
              </a:rPr>
              <a:pPr/>
              <a:t>12/15/16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3680"/>
            <a:ext cx="2895600" cy="36512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© 2015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31F3EE-F5CA-DE48-BD9B-05AF36D0B5C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917231" y="2544654"/>
            <a:ext cx="3326044" cy="0"/>
          </a:xfrm>
          <a:prstGeom prst="line">
            <a:avLst/>
          </a:prstGeom>
          <a:ln w="38100" cmpd="sng">
            <a:solidFill>
              <a:srgbClr val="062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2917231" y="936135"/>
            <a:ext cx="3326044" cy="0"/>
          </a:xfrm>
          <a:prstGeom prst="line">
            <a:avLst/>
          </a:prstGeom>
          <a:ln w="38100" cmpd="sng">
            <a:solidFill>
              <a:srgbClr val="0621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2869014"/>
            <a:ext cx="8229600" cy="3257150"/>
          </a:xfrm>
        </p:spPr>
        <p:txBody>
          <a:bodyPr/>
          <a:lstStyle>
            <a:lvl1pPr marL="0" indent="0" algn="ctr">
              <a:buClr>
                <a:srgbClr val="1C4C9B"/>
              </a:buClr>
              <a:buNone/>
              <a:defRPr sz="2400"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 sz="1800">
                <a:solidFill>
                  <a:srgbClr val="FFFFFF"/>
                </a:solidFill>
                <a:latin typeface="Helvetica"/>
                <a:cs typeface="Helvetica"/>
              </a:defRPr>
            </a:lvl2pPr>
            <a:lvl3pPr marL="914400" indent="0" algn="ctr">
              <a:buNone/>
              <a:defRPr sz="1400">
                <a:solidFill>
                  <a:srgbClr val="FFFFFF"/>
                </a:solidFill>
                <a:latin typeface="Helvetica"/>
                <a:cs typeface="Helvetica"/>
              </a:defRPr>
            </a:lvl3pPr>
            <a:lvl4pPr marL="1371600" indent="0" algn="ctr">
              <a:buNone/>
              <a:defRPr sz="1400">
                <a:solidFill>
                  <a:srgbClr val="FFFFFF"/>
                </a:solidFill>
                <a:latin typeface="Helvetica"/>
                <a:cs typeface="Helvetica"/>
              </a:defRPr>
            </a:lvl4pPr>
            <a:lvl5pPr marL="1828800" indent="0" algn="ctr">
              <a:buNone/>
              <a:defRPr sz="1400">
                <a:solidFill>
                  <a:srgbClr val="FFFFFF"/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4252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rgbClr val="062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549598"/>
            <a:ext cx="8229600" cy="1143000"/>
          </a:xfrm>
        </p:spPr>
        <p:txBody>
          <a:bodyPr>
            <a:normAutofit/>
          </a:bodyPr>
          <a:lstStyle>
            <a:lvl1pPr algn="ctr">
              <a:defRPr sz="3400" b="1" baseline="0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INSERT SECTION BREAK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930FFA-7EDE-9648-B60E-8A8BAFBFF751}" type="datetime1">
              <a:rPr lang="en-US" smtClean="0">
                <a:solidFill>
                  <a:prstClr val="white"/>
                </a:solidFill>
              </a:rPr>
              <a:pPr/>
              <a:t>12/15/16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3680"/>
            <a:ext cx="2895600" cy="365125"/>
          </a:xfrm>
          <a:prstGeom prst="rect">
            <a:avLst/>
          </a:prstGeom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© 2015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531F3EE-F5CA-DE48-BD9B-05AF36D0B5C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917231" y="4157994"/>
            <a:ext cx="3326044" cy="0"/>
          </a:xfrm>
          <a:prstGeom prst="line">
            <a:avLst/>
          </a:prstGeom>
          <a:ln w="38100" cmpd="sng">
            <a:solidFill>
              <a:srgbClr val="EB6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2917231" y="2079135"/>
            <a:ext cx="3326044" cy="0"/>
          </a:xfrm>
          <a:prstGeom prst="line">
            <a:avLst/>
          </a:prstGeom>
          <a:ln w="38100" cmpd="sng">
            <a:solidFill>
              <a:srgbClr val="EB62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74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3000" b="1">
                <a:solidFill>
                  <a:srgbClr val="032E46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435A32A-A568-B74D-A5A9-FC0A9F584E73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2015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3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hoto-1445620466293-d6316372ab59_edit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0" y="0"/>
            <a:ext cx="9144000" cy="6767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034117" y="568921"/>
            <a:ext cx="4536141" cy="912769"/>
          </a:xfrm>
        </p:spPr>
        <p:txBody>
          <a:bodyPr>
            <a:noAutofit/>
          </a:bodyPr>
          <a:lstStyle>
            <a:lvl1pPr algn="r">
              <a:lnSpc>
                <a:spcPct val="90000"/>
              </a:lnSpc>
              <a:defRPr sz="3000" b="1" i="0">
                <a:solidFill>
                  <a:srgbClr val="062136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D8A2E1E9-09B5-374F-901B-173EEA71760C}" type="datetime1">
              <a:rPr lang="en-US" smtClean="0">
                <a:solidFill>
                  <a:prstClr val="white"/>
                </a:solidFill>
              </a:rPr>
              <a:pPr/>
              <a:t>12/15/16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© 2015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531F3EE-F5CA-DE48-BD9B-05AF36D0B5C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350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hoto-1427104227401-94b390b378b0.jpe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717"/>
                    </a14:imgEffect>
                    <a14:imgEffect>
                      <a14:saturation sat="8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4190"/>
            <a:ext cx="9144000" cy="678457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D85DC769-2208-6C41-B4B7-C00A39A4BAB8}" type="datetime1">
              <a:rPr lang="en-US" smtClean="0">
                <a:solidFill>
                  <a:prstClr val="white"/>
                </a:solidFill>
              </a:rPr>
              <a:pPr/>
              <a:t>12/15/16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© 2015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531F3EE-F5CA-DE48-BD9B-05AF36D0B5C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015939"/>
            <a:ext cx="4331447" cy="2825656"/>
          </a:xfrm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3000" b="1"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1768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14A1586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61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677311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A90380D-3484-9540-8A4C-5F1BAEF136EC}" type="datetime1">
              <a:rPr lang="en-US" smtClean="0">
                <a:solidFill>
                  <a:prstClr val="white"/>
                </a:solidFill>
              </a:rPr>
              <a:pPr/>
              <a:t>12/15/16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© 2015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531F3EE-F5CA-DE48-BD9B-05AF36D0B5C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142494" y="400358"/>
            <a:ext cx="4991198" cy="2825656"/>
          </a:xfrm>
        </p:spPr>
        <p:txBody>
          <a:bodyPr anchor="t" anchorCtr="0">
            <a:normAutofit/>
          </a:bodyPr>
          <a:lstStyle>
            <a:lvl1pPr algn="r">
              <a:lnSpc>
                <a:spcPct val="90000"/>
              </a:lnSpc>
              <a:defRPr sz="3000" b="1">
                <a:solidFill>
                  <a:srgbClr val="FFFFFF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8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79842" y="1845365"/>
            <a:ext cx="4018718" cy="379098"/>
          </a:xfrm>
        </p:spPr>
        <p:txBody>
          <a:bodyPr anchor="t" anchorCtr="0">
            <a:normAutofit/>
          </a:bodyPr>
          <a:lstStyle>
            <a:lvl1pPr algn="l">
              <a:defRPr sz="1800" b="1">
                <a:solidFill>
                  <a:srgbClr val="1C4C9B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9842" y="2301437"/>
            <a:ext cx="4018717" cy="3225789"/>
          </a:xfrm>
        </p:spPr>
        <p:txBody>
          <a:bodyPr>
            <a:normAutofit/>
          </a:bodyPr>
          <a:lstStyle>
            <a:lvl1pPr marL="0" indent="0">
              <a:buClr>
                <a:srgbClr val="1C4C9B"/>
              </a:buClr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2pPr>
            <a:lvl3pPr marL="9144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3pPr>
            <a:lvl4pPr marL="13716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4pPr>
            <a:lvl5pPr marL="182880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87E70C3-C92D-C941-A78D-AA3072278920}" type="datetime1">
              <a:rPr lang="en-US" smtClean="0">
                <a:solidFill>
                  <a:prstClr val="black"/>
                </a:solidFill>
              </a:rPr>
              <a:pPr/>
              <a:t>12/15/16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5933"/>
            <a:ext cx="2895600" cy="365125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dirty="0"/>
              <a:t>© 2015 Zoomi, Inc.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341182"/>
            <a:ext cx="8229601" cy="100978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000" b="1">
                <a:solidFill>
                  <a:srgbClr val="062136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00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1269" y="6356350"/>
            <a:ext cx="2895600" cy="365125"/>
          </a:xfrm>
          <a:prstGeom prst="rect">
            <a:avLst/>
          </a:prstGeom>
        </p:spPr>
        <p:txBody>
          <a:bodyPr anchor="ctr" anchorCtr="0"/>
          <a:lstStyle>
            <a:lvl1pPr algn="ctr">
              <a:defRPr sz="1000">
                <a:solidFill>
                  <a:srgbClr val="7F7F7F"/>
                </a:solidFill>
              </a:defRPr>
            </a:lvl1pPr>
          </a:lstStyle>
          <a:p>
            <a:r>
              <a:rPr lang="en-US" dirty="0"/>
              <a:t>© 2015 Zoomi, Inc. All Rights Reserved </a:t>
            </a:r>
          </a:p>
        </p:txBody>
      </p:sp>
      <p:pic>
        <p:nvPicPr>
          <p:cNvPr id="7" name="Picture 6" descr="ZOOMI_footer.png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58893"/>
            <a:ext cx="9144000" cy="106995"/>
          </a:xfrm>
          <a:prstGeom prst="rect">
            <a:avLst/>
          </a:prstGeom>
        </p:spPr>
      </p:pic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16155" y="6356350"/>
            <a:ext cx="3070645" cy="365125"/>
          </a:xfrm>
          <a:prstGeom prst="rect">
            <a:avLst/>
          </a:prstGeom>
        </p:spPr>
        <p:txBody>
          <a:bodyPr anchor="ctr" anchorCtr="0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64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3000" b="1" kern="1200">
          <a:solidFill>
            <a:srgbClr val="062136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://www.powerofnetworks.org/" TargetMode="External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brinton.ne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5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Zoomi, Inc. All Rights Reserved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799" y="2991120"/>
            <a:ext cx="8044841" cy="841843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Beyond Assessment Scores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685799" y="5185776"/>
            <a:ext cx="8243889" cy="128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400" b="1" i="0" kern="1200">
                <a:solidFill>
                  <a:srgbClr val="FFFFFF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Christopher G. Brinton, PhD</a:t>
            </a:r>
          </a:p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Head of Advanced Research, Zoomi Inc.</a:t>
            </a:r>
          </a:p>
          <a:p>
            <a:r>
              <a:rPr lang="en-US" sz="2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Visiting Lecturer and Research Scholar, Princeton University</a:t>
            </a:r>
            <a:endParaRPr lang="en-US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85799" y="3789636"/>
            <a:ext cx="7892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How Behavior Can Give Insight into Knowledge Transfer</a:t>
            </a:r>
            <a:endParaRPr lang="en-US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959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Behavior-Based Individualization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Zoomi, Inc. All Rights Reserved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52400" y="2619645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Total Page Count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4800600" y="2605357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Total Object Count</a:t>
            </a:r>
            <a:endParaRPr lang="en-US" b="1" dirty="0"/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999995"/>
              </p:ext>
            </p:extLst>
          </p:nvPr>
        </p:nvGraphicFramePr>
        <p:xfrm>
          <a:off x="304800" y="4408061"/>
          <a:ext cx="408457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605"/>
                <a:gridCol w="1141539"/>
                <a:gridCol w="128143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Statistical Test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Wilcoxon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Welch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p-value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0.009**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0.009*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95% CI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(1, 7)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(0.93, 7.26)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4.09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891972"/>
              </p:ext>
            </p:extLst>
          </p:nvPr>
        </p:nvGraphicFramePr>
        <p:xfrm>
          <a:off x="4800600" y="4397901"/>
          <a:ext cx="419728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1605"/>
                <a:gridCol w="1141539"/>
                <a:gridCol w="139414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Statistical Test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Wilcoxon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Welch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p-value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0.010**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0.042*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95% CI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(7, 53)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(1.00, 49.78)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HLE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25.39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86357"/>
            <a:ext cx="4343400" cy="125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635" y="2986357"/>
            <a:ext cx="4327165" cy="1253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956690" y="5916294"/>
            <a:ext cx="52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Transactions on </a:t>
            </a:r>
            <a:r>
              <a:rPr lang="en-US" i="1" smtClean="0"/>
              <a:t>Learning Technologies 2015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6096000" y="1709726"/>
            <a:ext cx="685800" cy="304800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91400" y="191052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&lt;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2</a:t>
            </a:r>
            <a:r>
              <a:rPr lang="en-US" dirty="0" smtClean="0">
                <a:latin typeface="+mj-lt"/>
              </a:rPr>
              <a:t>, 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1</a:t>
            </a:r>
            <a:r>
              <a:rPr lang="en-US" dirty="0" smtClean="0">
                <a:latin typeface="+mj-lt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+mj-lt"/>
              </a:rPr>
              <a:t>1</a:t>
            </a:r>
            <a:r>
              <a:rPr lang="en-US" dirty="0" smtClean="0">
                <a:latin typeface="+mj-lt"/>
              </a:rPr>
              <a:t>, </a:t>
            </a:r>
            <a:r>
              <a:rPr lang="en-US" dirty="0" smtClean="0">
                <a:solidFill>
                  <a:srgbClr val="008000"/>
                </a:solidFill>
                <a:latin typeface="+mj-lt"/>
              </a:rPr>
              <a:t>2</a:t>
            </a:r>
            <a:r>
              <a:rPr lang="en-US" dirty="0" smtClean="0">
                <a:latin typeface="+mj-lt"/>
              </a:rPr>
              <a:t>&gt;</a:t>
            </a:r>
            <a:endParaRPr lang="en-US" dirty="0"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0" y="1709726"/>
            <a:ext cx="1066800" cy="304800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T1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05400" y="1404926"/>
            <a:ext cx="1524000" cy="304800"/>
          </a:xfrm>
          <a:prstGeom prst="rect">
            <a:avLst/>
          </a:prstGeom>
          <a:solidFill>
            <a:srgbClr val="00800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T2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343400" y="2014526"/>
            <a:ext cx="2667000" cy="0"/>
          </a:xfrm>
          <a:prstGeom prst="line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953000" y="2090726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5800" y="2243126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Reviewing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867494" y="2090726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86400" y="2243126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Reviewing</a:t>
            </a:r>
            <a:endParaRPr lang="en-US" sz="1200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934200" y="2090726"/>
            <a:ext cx="0" cy="22860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53200" y="2243126"/>
            <a:ext cx="762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Incorrect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362200" y="191052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&lt;</a:t>
            </a:r>
            <a:r>
              <a:rPr lang="en-US" dirty="0" smtClean="0">
                <a:solidFill>
                  <a:srgbClr val="0000FF"/>
                </a:solidFill>
                <a:latin typeface="+mj-lt"/>
              </a:rPr>
              <a:t>1</a:t>
            </a:r>
            <a:r>
              <a:rPr lang="en-US" dirty="0" smtClean="0">
                <a:latin typeface="+mj-lt"/>
              </a:rPr>
              <a:t>, </a:t>
            </a:r>
            <a:r>
              <a:rPr lang="en-US" dirty="0">
                <a:solidFill>
                  <a:srgbClr val="0000FF"/>
                </a:solidFill>
                <a:latin typeface="+mj-lt"/>
              </a:rPr>
              <a:t>2</a:t>
            </a:r>
            <a:r>
              <a:rPr lang="en-US" dirty="0" smtClean="0">
                <a:latin typeface="+mj-lt"/>
              </a:rPr>
              <a:t>, </a:t>
            </a:r>
            <a:r>
              <a:rPr lang="en-US" dirty="0">
                <a:solidFill>
                  <a:srgbClr val="008000"/>
                </a:solidFill>
                <a:latin typeface="+mj-lt"/>
              </a:rPr>
              <a:t>0</a:t>
            </a:r>
            <a:r>
              <a:rPr lang="en-US" dirty="0" smtClean="0">
                <a:latin typeface="+mj-lt"/>
              </a:rPr>
              <a:t>, </a:t>
            </a:r>
            <a:r>
              <a:rPr lang="en-US" dirty="0">
                <a:solidFill>
                  <a:srgbClr val="008000"/>
                </a:solidFill>
                <a:latin typeface="+mj-lt"/>
              </a:rPr>
              <a:t>3</a:t>
            </a:r>
            <a:r>
              <a:rPr lang="en-US" dirty="0" smtClean="0">
                <a:latin typeface="+mj-lt"/>
              </a:rPr>
              <a:t>&gt;</a:t>
            </a:r>
            <a:endParaRPr lang="en-US" dirty="0"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612786" y="1529525"/>
            <a:ext cx="116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 smtClean="0"/>
              <a:t>Curr</a:t>
            </a:r>
            <a:r>
              <a:rPr lang="en-US" b="1" dirty="0" smtClean="0"/>
              <a:t> UM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742557" y="1529525"/>
            <a:ext cx="11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New UM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381000" y="1834325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j-lt"/>
              </a:rPr>
              <a:t>&lt;</a:t>
            </a:r>
            <a:r>
              <a:rPr lang="en-US" sz="1400" dirty="0" smtClean="0">
                <a:solidFill>
                  <a:srgbClr val="0000FF"/>
                </a:solidFill>
                <a:latin typeface="+mj-lt"/>
              </a:rPr>
              <a:t>T1 Rev</a:t>
            </a:r>
            <a:r>
              <a:rPr lang="en-US" sz="1400" dirty="0" smtClean="0">
                <a:latin typeface="+mj-lt"/>
              </a:rPr>
              <a:t>, </a:t>
            </a:r>
            <a:r>
              <a:rPr lang="en-US" sz="1400" dirty="0" smtClean="0">
                <a:solidFill>
                  <a:srgbClr val="0000FF"/>
                </a:solidFill>
                <a:latin typeface="+mj-lt"/>
              </a:rPr>
              <a:t>T1 </a:t>
            </a:r>
            <a:r>
              <a:rPr lang="en-US" sz="1400" dirty="0" err="1" smtClean="0">
                <a:solidFill>
                  <a:srgbClr val="0000FF"/>
                </a:solidFill>
                <a:latin typeface="+mj-lt"/>
              </a:rPr>
              <a:t>Perf</a:t>
            </a:r>
            <a:r>
              <a:rPr lang="en-US" sz="1400" dirty="0" smtClean="0">
                <a:latin typeface="+mj-lt"/>
              </a:rPr>
              <a:t>, </a:t>
            </a:r>
          </a:p>
          <a:p>
            <a:pPr algn="ctr"/>
            <a:r>
              <a:rPr lang="en-US" sz="1400" dirty="0" smtClean="0">
                <a:solidFill>
                  <a:srgbClr val="008000"/>
                </a:solidFill>
                <a:latin typeface="+mj-lt"/>
              </a:rPr>
              <a:t>T2 Rev</a:t>
            </a:r>
            <a:r>
              <a:rPr lang="en-US" sz="1400" dirty="0" smtClean="0">
                <a:latin typeface="+mj-lt"/>
              </a:rPr>
              <a:t>, </a:t>
            </a:r>
            <a:r>
              <a:rPr lang="en-US" sz="1400" dirty="0" smtClean="0">
                <a:solidFill>
                  <a:srgbClr val="008000"/>
                </a:solidFill>
                <a:latin typeface="+mj-lt"/>
              </a:rPr>
              <a:t>T2 </a:t>
            </a:r>
            <a:r>
              <a:rPr lang="en-US" sz="1400" dirty="0" err="1" smtClean="0">
                <a:solidFill>
                  <a:srgbClr val="008000"/>
                </a:solidFill>
                <a:latin typeface="+mj-lt"/>
              </a:rPr>
              <a:t>Perf</a:t>
            </a:r>
            <a:r>
              <a:rPr lang="en-US" sz="1400" dirty="0" smtClean="0">
                <a:latin typeface="+mj-lt"/>
              </a:rPr>
              <a:t>&gt;</a:t>
            </a:r>
            <a:endParaRPr lang="en-US" sz="1400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43912" y="1529525"/>
            <a:ext cx="115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UM Spec</a:t>
            </a:r>
            <a:endParaRPr lang="en-US" b="1" dirty="0"/>
          </a:p>
        </p:txBody>
      </p:sp>
      <p:sp>
        <p:nvSpPr>
          <p:cNvPr id="34" name="Right Arrow 33"/>
          <p:cNvSpPr/>
          <p:nvPr/>
        </p:nvSpPr>
        <p:spPr>
          <a:xfrm>
            <a:off x="3886200" y="1834325"/>
            <a:ext cx="304800" cy="2286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7239000" y="1834325"/>
            <a:ext cx="304800" cy="2286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2133600" y="1834325"/>
            <a:ext cx="304800" cy="22860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81800" y="1681925"/>
            <a:ext cx="353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Q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781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“No-Touch” Individualization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4479"/>
            <a:ext cx="8229600" cy="2510804"/>
          </a:xfrm>
        </p:spPr>
        <p:txBody>
          <a:bodyPr/>
          <a:lstStyle/>
          <a:p>
            <a:r>
              <a:rPr lang="en-US" dirty="0" smtClean="0"/>
              <a:t>Eliminates up-front “burden” on instructors</a:t>
            </a:r>
          </a:p>
          <a:p>
            <a:pPr lvl="1"/>
            <a:r>
              <a:rPr lang="en-US" dirty="0" smtClean="0"/>
              <a:t>No tagging content, no defining branching logic</a:t>
            </a:r>
          </a:p>
          <a:p>
            <a:endParaRPr lang="en-US" sz="1000" dirty="0"/>
          </a:p>
          <a:p>
            <a:r>
              <a:rPr lang="en-US" dirty="0" smtClean="0"/>
              <a:t>Creating </a:t>
            </a:r>
            <a:r>
              <a:rPr lang="en-US" dirty="0" smtClean="0">
                <a:solidFill>
                  <a:srgbClr val="0070C0"/>
                </a:solidFill>
              </a:rPr>
              <a:t>customized segments</a:t>
            </a:r>
          </a:p>
          <a:p>
            <a:pPr lvl="1"/>
            <a:r>
              <a:rPr lang="en-US" dirty="0" smtClean="0"/>
              <a:t>Text mining finds relationships between content pieces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Performance</a:t>
            </a:r>
            <a:r>
              <a:rPr lang="en-US" dirty="0" smtClean="0"/>
              <a:t> on topics determines points of struggle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Engagement</a:t>
            </a:r>
            <a:r>
              <a:rPr lang="en-US" dirty="0" smtClean="0"/>
              <a:t> on segments detects learning mode preferences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Zoomi, Inc. All Rights Reserved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97"/>
          <a:stretch/>
        </p:blipFill>
        <p:spPr>
          <a:xfrm>
            <a:off x="571124" y="3883068"/>
            <a:ext cx="8001752" cy="24810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70334" y="3845073"/>
            <a:ext cx="1515649" cy="351146"/>
          </a:xfrm>
          <a:prstGeom prst="rect">
            <a:avLst/>
          </a:prstGeom>
          <a:noFill/>
          <a:ln w="31750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468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Click-Trace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64185"/>
            <a:ext cx="8229600" cy="5155148"/>
          </a:xfrm>
        </p:spPr>
        <p:txBody>
          <a:bodyPr/>
          <a:lstStyle/>
          <a:p>
            <a:r>
              <a:rPr lang="en-US" dirty="0" smtClean="0"/>
              <a:t>Work in progress</a:t>
            </a:r>
          </a:p>
          <a:p>
            <a:endParaRPr lang="en-US" dirty="0"/>
          </a:p>
          <a:p>
            <a:r>
              <a:rPr lang="en-US" dirty="0" smtClean="0"/>
              <a:t>SPARFA</a:t>
            </a:r>
          </a:p>
          <a:p>
            <a:endParaRPr lang="en-US" dirty="0" smtClean="0"/>
          </a:p>
          <a:p>
            <a:r>
              <a:rPr lang="en-US" dirty="0" smtClean="0"/>
              <a:t>Factors</a:t>
            </a:r>
          </a:p>
          <a:p>
            <a:pPr lvl="1"/>
            <a:r>
              <a:rPr lang="en-US" dirty="0" smtClean="0"/>
              <a:t>Engagement (hidden)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sz="2400" dirty="0"/>
          </a:p>
          <a:p>
            <a:pPr lvl="1"/>
            <a:r>
              <a:rPr lang="en-US" dirty="0" smtClean="0"/>
              <a:t>Knowledge state (hidden)</a:t>
            </a:r>
          </a:p>
          <a:p>
            <a:pPr lvl="1"/>
            <a:r>
              <a:rPr lang="en-US" dirty="0" smtClean="0"/>
              <a:t>Behavior (observed)</a:t>
            </a:r>
          </a:p>
          <a:p>
            <a:pPr lvl="1"/>
            <a:r>
              <a:rPr lang="en-US" dirty="0" smtClean="0"/>
              <a:t>Performance (observed)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Zoomi, Inc. All Rights Reserved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136022" y="4018478"/>
            <a:ext cx="738191" cy="72903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02522" y="4018478"/>
            <a:ext cx="738191" cy="72903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6"/>
            <a:endCxn id="7" idx="2"/>
          </p:cNvCxnSpPr>
          <p:nvPr/>
        </p:nvCxnSpPr>
        <p:spPr>
          <a:xfrm>
            <a:off x="2874213" y="4382998"/>
            <a:ext cx="252830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5402521" y="5560176"/>
            <a:ext cx="738191" cy="729039"/>
          </a:xfrm>
          <a:prstGeom prst="ellipse">
            <a:avLst/>
          </a:prstGeom>
          <a:solidFill>
            <a:srgbClr val="D67132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7" idx="4"/>
            <a:endCxn id="10" idx="0"/>
          </p:cNvCxnSpPr>
          <p:nvPr/>
        </p:nvCxnSpPr>
        <p:spPr>
          <a:xfrm flipH="1">
            <a:off x="5771617" y="4747517"/>
            <a:ext cx="1" cy="812659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3635637" y="2555409"/>
            <a:ext cx="738191" cy="72903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/>
          <p:cNvCxnSpPr>
            <a:stCxn id="18" idx="5"/>
            <a:endCxn id="7" idx="1"/>
          </p:cNvCxnSpPr>
          <p:nvPr/>
        </p:nvCxnSpPr>
        <p:spPr>
          <a:xfrm>
            <a:off x="4265722" y="3177683"/>
            <a:ext cx="1244906" cy="94756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031300" y="2546180"/>
            <a:ext cx="738191" cy="729039"/>
          </a:xfrm>
          <a:prstGeom prst="ellipse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>
            <a:stCxn id="7" idx="7"/>
            <a:endCxn id="22" idx="3"/>
          </p:cNvCxnSpPr>
          <p:nvPr/>
        </p:nvCxnSpPr>
        <p:spPr>
          <a:xfrm flipV="1">
            <a:off x="6032607" y="3168454"/>
            <a:ext cx="1106799" cy="95678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6"/>
            <a:endCxn id="22" idx="2"/>
          </p:cNvCxnSpPr>
          <p:nvPr/>
        </p:nvCxnSpPr>
        <p:spPr>
          <a:xfrm flipV="1">
            <a:off x="4373828" y="2910700"/>
            <a:ext cx="2657472" cy="922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271431" y="4808123"/>
                <a:ext cx="623697" cy="36933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431" y="4808123"/>
                <a:ext cx="62369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863" r="-3922" b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6140712" y="4382997"/>
            <a:ext cx="2188901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5978338" y="4728272"/>
                <a:ext cx="330347" cy="36933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338" y="4728272"/>
                <a:ext cx="330347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963" r="-7407" b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278535" y="5853928"/>
                <a:ext cx="308931" cy="36933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535" y="5853928"/>
                <a:ext cx="308931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5294" r="-9804" b="-34426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635636" y="727820"/>
            <a:ext cx="738191" cy="729039"/>
          </a:xfrm>
          <a:prstGeom prst="ellipse">
            <a:avLst/>
          </a:prstGeom>
          <a:solidFill>
            <a:srgbClr val="D67132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7031300" y="709363"/>
            <a:ext cx="738191" cy="729039"/>
          </a:xfrm>
          <a:prstGeom prst="ellipse">
            <a:avLst/>
          </a:prstGeom>
          <a:solidFill>
            <a:srgbClr val="D67132"/>
          </a:solidFill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>
            <a:stCxn id="18" idx="0"/>
            <a:endCxn id="33" idx="4"/>
          </p:cNvCxnSpPr>
          <p:nvPr/>
        </p:nvCxnSpPr>
        <p:spPr>
          <a:xfrm flipH="1" flipV="1">
            <a:off x="4004732" y="1456859"/>
            <a:ext cx="1" cy="109855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2" idx="0"/>
            <a:endCxn id="34" idx="4"/>
          </p:cNvCxnSpPr>
          <p:nvPr/>
        </p:nvCxnSpPr>
        <p:spPr>
          <a:xfrm flipV="1">
            <a:off x="7400396" y="1438402"/>
            <a:ext cx="0" cy="110777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684001" y="3284627"/>
                <a:ext cx="320665" cy="36933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001" y="3284627"/>
                <a:ext cx="320665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1321" r="-5660" b="-15000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289645" y="3293663"/>
                <a:ext cx="614014" cy="36933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645" y="3293663"/>
                <a:ext cx="614014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6931" r="-3960" b="-14754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3844333" y="304673"/>
                <a:ext cx="349326" cy="36933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4333" y="304673"/>
                <a:ext cx="349326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21053" r="-5263" b="-21311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163734" y="291754"/>
                <a:ext cx="642676" cy="369332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734" y="291754"/>
                <a:ext cx="642676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10377" r="-2830" b="-23333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Oval 46"/>
          <p:cNvSpPr/>
          <p:nvPr/>
        </p:nvSpPr>
        <p:spPr>
          <a:xfrm>
            <a:off x="1926240" y="4330532"/>
            <a:ext cx="104931" cy="11405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733870" y="4333032"/>
            <a:ext cx="104931" cy="11405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534005" y="4335532"/>
            <a:ext cx="104931" cy="11405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822347" y="4325768"/>
            <a:ext cx="104931" cy="11405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629977" y="4328268"/>
            <a:ext cx="104931" cy="11405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430112" y="4330768"/>
            <a:ext cx="104931" cy="114052"/>
          </a:xfrm>
          <a:prstGeom prst="ellipse">
            <a:avLst/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Zoomi, Inc. All Rights Reserved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2200" dirty="0"/>
              <a:t>C. Brinton, M. Chiang. </a:t>
            </a:r>
            <a:r>
              <a:rPr lang="en-US" sz="2200" i="1" dirty="0"/>
              <a:t>The Power of Networks: Six Principles that Connect our Lives</a:t>
            </a:r>
            <a:r>
              <a:rPr lang="en-US" sz="2200" dirty="0"/>
              <a:t>. </a:t>
            </a:r>
            <a:r>
              <a:rPr lang="en-US" sz="2200" dirty="0" smtClean="0"/>
              <a:t>Princeton University </a:t>
            </a:r>
            <a:r>
              <a:rPr lang="en-US" sz="2200" dirty="0"/>
              <a:t>Press, 2016.</a:t>
            </a:r>
          </a:p>
          <a:p>
            <a:pPr marL="0" indent="0">
              <a:buNone/>
            </a:pPr>
            <a:endParaRPr lang="en-US" sz="600" dirty="0" smtClean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2200" dirty="0" smtClean="0"/>
              <a:t>C. Brinton, R. Rill, S. Ha, M. Chiang, R. Smith, W. </a:t>
            </a:r>
            <a:r>
              <a:rPr lang="en-US" sz="2200" dirty="0" err="1" smtClean="0"/>
              <a:t>Ju</a:t>
            </a:r>
            <a:r>
              <a:rPr lang="en-US" sz="2200" dirty="0" smtClean="0"/>
              <a:t>. </a:t>
            </a:r>
            <a:r>
              <a:rPr lang="en-US" sz="2200" i="1" dirty="0" smtClean="0"/>
              <a:t>Individualization for Education at Scale: MIIC Design and Preliminary Evaluation</a:t>
            </a:r>
            <a:r>
              <a:rPr lang="en-US" sz="2200" dirty="0" smtClean="0"/>
              <a:t>. IEEE </a:t>
            </a:r>
            <a:r>
              <a:rPr lang="en-US" sz="2200" dirty="0"/>
              <a:t>Transactions on Learning Technologies, Vol. 8, No. 1, p. 136 – 148, 2015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2200" dirty="0"/>
              <a:t>C. Brinton, M. Chiang. </a:t>
            </a:r>
            <a:r>
              <a:rPr lang="en-US" sz="2200" i="1" dirty="0"/>
              <a:t>MOOC Performance Prediction via Clickstream Data and Social Learning Networks</a:t>
            </a:r>
            <a:r>
              <a:rPr lang="en-US" sz="2200" dirty="0"/>
              <a:t>. </a:t>
            </a:r>
            <a:r>
              <a:rPr lang="en-US" sz="2200" dirty="0" smtClean="0"/>
              <a:t>IEEE </a:t>
            </a:r>
            <a:r>
              <a:rPr lang="en-US" sz="2200" dirty="0"/>
              <a:t>INFOCOM, 2015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2200" dirty="0"/>
              <a:t>C. Brinton, S. </a:t>
            </a:r>
            <a:r>
              <a:rPr lang="en-US" sz="2200" dirty="0" err="1"/>
              <a:t>Buccapatnam</a:t>
            </a:r>
            <a:r>
              <a:rPr lang="en-US" sz="2200" dirty="0"/>
              <a:t>, </a:t>
            </a:r>
            <a:r>
              <a:rPr lang="en-US" sz="2200" dirty="0" smtClean="0"/>
              <a:t>F. </a:t>
            </a:r>
            <a:r>
              <a:rPr lang="en-US" sz="2200" dirty="0"/>
              <a:t> </a:t>
            </a:r>
            <a:r>
              <a:rPr lang="en-US" sz="2200" dirty="0" smtClean="0"/>
              <a:t>Wong, M</a:t>
            </a:r>
            <a:r>
              <a:rPr lang="en-US" sz="2200" dirty="0"/>
              <a:t>. Chiang, H. V. Poor. </a:t>
            </a:r>
            <a:r>
              <a:rPr lang="en-US" sz="2200" i="1" dirty="0" smtClean="0"/>
              <a:t>Social Learning Networks: Efficiency Optimization in MOOC Forums</a:t>
            </a:r>
            <a:r>
              <a:rPr lang="en-US" sz="2200" dirty="0" smtClean="0"/>
              <a:t>. IEEE INFOCOM, 2016.</a:t>
            </a:r>
            <a:endParaRPr lang="en-US" sz="2200" dirty="0"/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2200" dirty="0" smtClean="0"/>
              <a:t>C. Brinton, S. </a:t>
            </a:r>
            <a:r>
              <a:rPr lang="en-US" sz="2200" dirty="0" err="1" smtClean="0"/>
              <a:t>Buccapatnam</a:t>
            </a:r>
            <a:r>
              <a:rPr lang="en-US" sz="2200" dirty="0" smtClean="0"/>
              <a:t>, M. Chiang, H. V. Poor. </a:t>
            </a:r>
            <a:r>
              <a:rPr lang="en-US" sz="2200" i="1" dirty="0" smtClean="0"/>
              <a:t>Mining MOOC Clickstreams: On the Behavior Between Learner Video-Watching Behavior and Performance</a:t>
            </a:r>
            <a:r>
              <a:rPr lang="en-US" sz="2200" dirty="0" smtClean="0"/>
              <a:t>. IEEE Transactions on Signal Processing, 2016.</a:t>
            </a:r>
          </a:p>
          <a:p>
            <a:pPr marL="0" indent="0">
              <a:buNone/>
            </a:pPr>
            <a:endParaRPr lang="en-US" sz="500" dirty="0"/>
          </a:p>
          <a:p>
            <a:pPr marL="0" indent="0">
              <a:buNone/>
            </a:pPr>
            <a:r>
              <a:rPr lang="en-US" sz="2200" dirty="0" smtClean="0"/>
              <a:t>W</a:t>
            </a:r>
            <a:r>
              <a:rPr lang="en-US" sz="2200" dirty="0"/>
              <a:t>. Chen, C. Brinton, D. Cao, M. Chiang. </a:t>
            </a:r>
            <a:r>
              <a:rPr lang="en-US" sz="2200" i="1" dirty="0" smtClean="0"/>
              <a:t>Behavior in Social Learning Networks: Early Detection for Online Short-Courses</a:t>
            </a:r>
            <a:r>
              <a:rPr lang="en-US" sz="2200" dirty="0" smtClean="0"/>
              <a:t>. IEEE INFOCOM, 2017.</a:t>
            </a:r>
          </a:p>
          <a:p>
            <a:pPr marL="0" indent="0">
              <a:buNone/>
            </a:pPr>
            <a:endParaRPr lang="en-US" sz="500" dirty="0" smtClean="0"/>
          </a:p>
        </p:txBody>
      </p:sp>
    </p:spTree>
    <p:extLst>
      <p:ext uri="{BB962C8B-B14F-4D97-AF65-F5344CB8AC3E}">
        <p14:creationId xmlns:p14="http://schemas.microsoft.com/office/powerpoint/2010/main" val="1138397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Zoomi, Inc. All Rights Reserved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14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4887"/>
            <a:ext cx="8229600" cy="144061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dirty="0" smtClean="0"/>
              <a:t>Special thanks to:</a:t>
            </a:r>
          </a:p>
          <a:p>
            <a:pPr marL="0" indent="0">
              <a:buNone/>
            </a:pPr>
            <a:endParaRPr lang="en-US" sz="500" dirty="0" smtClean="0"/>
          </a:p>
          <a:p>
            <a:pPr marL="0" indent="0">
              <a:buNone/>
            </a:pPr>
            <a:r>
              <a:rPr lang="en-US" sz="1800" dirty="0" err="1" smtClean="0"/>
              <a:t>Swapna</a:t>
            </a:r>
            <a:r>
              <a:rPr lang="en-US" sz="1800" dirty="0" smtClean="0"/>
              <a:t> </a:t>
            </a:r>
            <a:r>
              <a:rPr lang="en-US" sz="1800" dirty="0" err="1"/>
              <a:t>Buccapatnam</a:t>
            </a:r>
            <a:r>
              <a:rPr lang="en-US" sz="1800" dirty="0"/>
              <a:t>, </a:t>
            </a:r>
            <a:r>
              <a:rPr lang="en-US" sz="1800" dirty="0" smtClean="0"/>
              <a:t>Da </a:t>
            </a:r>
            <a:r>
              <a:rPr lang="en-US" sz="1800" dirty="0"/>
              <a:t>Cao, </a:t>
            </a:r>
            <a:r>
              <a:rPr lang="en-US" sz="1800" dirty="0" err="1" smtClean="0"/>
              <a:t>Weiyu</a:t>
            </a:r>
            <a:r>
              <a:rPr lang="en-US" sz="1800" dirty="0" smtClean="0"/>
              <a:t> Chen, </a:t>
            </a:r>
            <a:r>
              <a:rPr lang="en-US" sz="1800" dirty="0"/>
              <a:t>Mung Chiang, </a:t>
            </a:r>
            <a:r>
              <a:rPr lang="en-US" sz="1800" dirty="0" err="1"/>
              <a:t>Sangtae</a:t>
            </a:r>
            <a:r>
              <a:rPr lang="en-US" sz="1800" dirty="0"/>
              <a:t> Ha, Carlee Joe-Wong, </a:t>
            </a:r>
            <a:r>
              <a:rPr lang="en-US" sz="1800" dirty="0" smtClean="0"/>
              <a:t>Andrew </a:t>
            </a:r>
            <a:r>
              <a:rPr lang="en-US" sz="1800" dirty="0"/>
              <a:t>Lan, </a:t>
            </a:r>
            <a:r>
              <a:rPr lang="en-US" sz="1800" dirty="0" err="1"/>
              <a:t>Zhenming</a:t>
            </a:r>
            <a:r>
              <a:rPr lang="en-US" sz="1800" dirty="0"/>
              <a:t> Liu, William </a:t>
            </a:r>
            <a:r>
              <a:rPr lang="en-US" sz="1800" dirty="0" err="1"/>
              <a:t>McColgan</a:t>
            </a:r>
            <a:r>
              <a:rPr lang="en-US" sz="1800" dirty="0"/>
              <a:t>, </a:t>
            </a:r>
            <a:r>
              <a:rPr lang="en-US" sz="1800" dirty="0" smtClean="0"/>
              <a:t>Vince </a:t>
            </a:r>
            <a:r>
              <a:rPr lang="en-US" sz="1800" dirty="0"/>
              <a:t>Poor, </a:t>
            </a:r>
            <a:r>
              <a:rPr lang="en-US" sz="1800" dirty="0" err="1" smtClean="0"/>
              <a:t>Rüdiger</a:t>
            </a:r>
            <a:r>
              <a:rPr lang="en-US" sz="1800" dirty="0" smtClean="0"/>
              <a:t> Rill, Joseph </a:t>
            </a:r>
            <a:r>
              <a:rPr lang="en-US" sz="1800" dirty="0" err="1" smtClean="0"/>
              <a:t>Urciuoli</a:t>
            </a:r>
            <a:r>
              <a:rPr lang="en-US" sz="1800" dirty="0" smtClean="0"/>
              <a:t>, Bree Varney, Jim Walker, </a:t>
            </a:r>
            <a:r>
              <a:rPr lang="en-US" sz="1800" dirty="0"/>
              <a:t>Felix Wong</a:t>
            </a:r>
            <a:r>
              <a:rPr lang="en-US" sz="1800"/>
              <a:t>, </a:t>
            </a:r>
            <a:r>
              <a:rPr lang="en-US" sz="1800" smtClean="0"/>
              <a:t>Jimmy Yang, Liang </a:t>
            </a:r>
            <a:r>
              <a:rPr lang="en-US" sz="1800" dirty="0" smtClean="0"/>
              <a:t>Zheng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524000"/>
            <a:ext cx="8229600" cy="2605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C4C9B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Christopher G. Brinton, PhD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Head of Advanced Research, Zoomi Inc.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Research Scholar and Lecturer, Princeton University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Adjunct Professor of Engineering, TCNJ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5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 err="1" smtClean="0"/>
              <a:t>chris.brinton@zoomiinc.com</a:t>
            </a:r>
            <a:endParaRPr lang="en-US" sz="1800" b="1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>
                <a:hlinkClick r:id="rId2"/>
              </a:rPr>
              <a:t>www.cbrinton.net</a:t>
            </a:r>
            <a:endParaRPr lang="en-US" sz="1800" dirty="0" smtClean="0"/>
          </a:p>
        </p:txBody>
      </p:sp>
      <p:sp>
        <p:nvSpPr>
          <p:cNvPr id="8" name="AutoShape 2" descr="691170711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037" y="274638"/>
            <a:ext cx="2384902" cy="3429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36175" y="3703638"/>
            <a:ext cx="275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hlinkClick r:id="rId4"/>
              </a:rPr>
              <a:t>www.powerofnetworks.org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80" y="3460053"/>
            <a:ext cx="2846191" cy="108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23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for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878983" cy="4755316"/>
          </a:xfrm>
        </p:spPr>
        <p:txBody>
          <a:bodyPr/>
          <a:lstStyle/>
          <a:p>
            <a:r>
              <a:rPr lang="en-US" dirty="0" smtClean="0"/>
              <a:t>Online learning today</a:t>
            </a:r>
          </a:p>
          <a:p>
            <a:pPr lvl="1"/>
            <a:r>
              <a:rPr lang="en-US" dirty="0" smtClean="0"/>
              <a:t>Convenient, massively scalable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Lower engagement </a:t>
            </a:r>
            <a:r>
              <a:rPr lang="en-US" dirty="0" smtClean="0"/>
              <a:t>vs. in-class</a:t>
            </a:r>
          </a:p>
          <a:p>
            <a:pPr lvl="1"/>
            <a:r>
              <a:rPr lang="en-US" dirty="0" smtClean="0"/>
              <a:t>Scale-efficacy tradeoff</a:t>
            </a:r>
          </a:p>
          <a:p>
            <a:pPr lvl="1"/>
            <a:endParaRPr lang="en-US" dirty="0"/>
          </a:p>
          <a:p>
            <a:r>
              <a:rPr lang="en-US" dirty="0" smtClean="0"/>
              <a:t>What could improve it?</a:t>
            </a:r>
          </a:p>
          <a:p>
            <a:pPr lvl="1"/>
            <a:r>
              <a:rPr lang="en-US" dirty="0" smtClean="0"/>
              <a:t>Fine-granular </a:t>
            </a:r>
            <a:r>
              <a:rPr lang="en-US" dirty="0" smtClean="0">
                <a:solidFill>
                  <a:srgbClr val="0070C0"/>
                </a:solidFill>
              </a:rPr>
              <a:t>analytics</a:t>
            </a:r>
          </a:p>
          <a:p>
            <a:pPr lvl="1"/>
            <a:r>
              <a:rPr lang="en-US" dirty="0" smtClean="0"/>
              <a:t>Automated </a:t>
            </a:r>
            <a:r>
              <a:rPr lang="en-US" dirty="0" smtClean="0">
                <a:solidFill>
                  <a:srgbClr val="0070C0"/>
                </a:solidFill>
              </a:rPr>
              <a:t>individualization</a:t>
            </a:r>
          </a:p>
          <a:p>
            <a:pPr lvl="1"/>
            <a:r>
              <a:rPr lang="en-US" dirty="0" smtClean="0"/>
              <a:t>Learning how students learn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endParaRPr lang="en-US" dirty="0" smtClean="0"/>
          </a:p>
          <a:p>
            <a:r>
              <a:rPr lang="en-US" dirty="0" smtClean="0"/>
              <a:t>How to do that?</a:t>
            </a:r>
          </a:p>
          <a:p>
            <a:pPr lvl="1"/>
            <a:r>
              <a:rPr lang="en-US" dirty="0" smtClean="0"/>
              <a:t>Data presents massive opportunity</a:t>
            </a:r>
          </a:p>
          <a:p>
            <a:pPr lvl="1"/>
            <a:r>
              <a:rPr lang="en-US" dirty="0" smtClean="0"/>
              <a:t>Measure, model, personalize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Zoomi, Inc. All Rights Reserved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35527" y="657618"/>
            <a:ext cx="4363155" cy="2362200"/>
            <a:chOff x="4822538" y="1981200"/>
            <a:chExt cx="4363155" cy="2362200"/>
          </a:xfrm>
        </p:grpSpPr>
        <p:pic>
          <p:nvPicPr>
            <p:cNvPr id="7" name="Picture 6" descr="Screen Shot 2015-01-30 at 8.59.00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2538" y="1981200"/>
              <a:ext cx="4038599" cy="2362200"/>
            </a:xfrm>
            <a:prstGeom prst="rect">
              <a:avLst/>
            </a:prstGeom>
          </p:spPr>
        </p:pic>
        <p:sp>
          <p:nvSpPr>
            <p:cNvPr id="8" name="Arc 7"/>
            <p:cNvSpPr/>
            <p:nvPr/>
          </p:nvSpPr>
          <p:spPr>
            <a:xfrm rot="10800000">
              <a:off x="5203538" y="2133600"/>
              <a:ext cx="3886200" cy="1875865"/>
            </a:xfrm>
            <a:prstGeom prst="arc">
              <a:avLst>
                <a:gd name="adj1" fmla="val 16111872"/>
                <a:gd name="adj2" fmla="val 0"/>
              </a:avLst>
            </a:prstGeom>
            <a:ln w="254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 flipV="1">
              <a:off x="6041738" y="3124200"/>
              <a:ext cx="457200" cy="6096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9"/>
            <p:cNvSpPr/>
            <p:nvPr/>
          </p:nvSpPr>
          <p:spPr>
            <a:xfrm rot="11221156">
              <a:off x="5932883" y="2481886"/>
              <a:ext cx="3252810" cy="764241"/>
            </a:xfrm>
            <a:prstGeom prst="arc">
              <a:avLst>
                <a:gd name="adj1" fmla="val 16958206"/>
                <a:gd name="adj2" fmla="val 21465255"/>
              </a:avLst>
            </a:prstGeom>
            <a:ln w="25400"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22738" y="2743200"/>
              <a:ext cx="17334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Lift this curve!</a:t>
              </a:r>
              <a:endParaRPr lang="en-US" b="1" dirty="0"/>
            </a:p>
          </p:txBody>
        </p:sp>
      </p:grpSp>
      <p:pic>
        <p:nvPicPr>
          <p:cNvPr id="13" name="图片 15" descr="Screenshot 2015-12-20 23.22.4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14" y="5952481"/>
            <a:ext cx="708526" cy="658775"/>
          </a:xfrm>
          <a:prstGeom prst="rect">
            <a:avLst/>
          </a:prstGeom>
        </p:spPr>
      </p:pic>
      <p:pic>
        <p:nvPicPr>
          <p:cNvPr id="14" name="图片 3" descr="Screenshot 2015-12-20 23.14.1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719" y="3268220"/>
            <a:ext cx="730704" cy="6858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299555" y="4706735"/>
            <a:ext cx="1176328" cy="68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Measure</a:t>
            </a:r>
          </a:p>
          <a:p>
            <a:pPr algn="ctr"/>
            <a:r>
              <a:rPr lang="en-US" sz="1600" dirty="0" smtClean="0"/>
              <a:t>Behavior</a:t>
            </a:r>
            <a:endParaRPr lang="en-US" sz="1600" dirty="0"/>
          </a:p>
        </p:txBody>
      </p:sp>
      <p:sp>
        <p:nvSpPr>
          <p:cNvPr id="17" name="Rectangle 16"/>
          <p:cNvSpPr/>
          <p:nvPr/>
        </p:nvSpPr>
        <p:spPr>
          <a:xfrm>
            <a:off x="6116234" y="4702253"/>
            <a:ext cx="1176328" cy="68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User</a:t>
            </a:r>
          </a:p>
          <a:p>
            <a:pPr algn="ctr"/>
            <a:r>
              <a:rPr lang="en-US" sz="1600" dirty="0" smtClean="0"/>
              <a:t>Modeling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7872136" y="4702253"/>
            <a:ext cx="1176328" cy="685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Personalize</a:t>
            </a:r>
          </a:p>
          <a:p>
            <a:pPr algn="ctr"/>
            <a:r>
              <a:rPr lang="en-US" sz="1600" dirty="0" smtClean="0"/>
              <a:t>Content</a:t>
            </a:r>
            <a:endParaRPr lang="en-US" sz="1600" dirty="0"/>
          </a:p>
        </p:txBody>
      </p:sp>
      <p:cxnSp>
        <p:nvCxnSpPr>
          <p:cNvPr id="19" name="Straight Arrow Connector 18"/>
          <p:cNvCxnSpPr>
            <a:stCxn id="17" idx="3"/>
            <a:endCxn id="18" idx="1"/>
          </p:cNvCxnSpPr>
          <p:nvPr/>
        </p:nvCxnSpPr>
        <p:spPr>
          <a:xfrm>
            <a:off x="7292562" y="5045153"/>
            <a:ext cx="5795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915394" y="4006061"/>
            <a:ext cx="0" cy="696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1"/>
            <a:endCxn id="16" idx="3"/>
          </p:cNvCxnSpPr>
          <p:nvPr/>
        </p:nvCxnSpPr>
        <p:spPr>
          <a:xfrm flipH="1">
            <a:off x="5475883" y="5045153"/>
            <a:ext cx="640351" cy="4482"/>
          </a:xfrm>
          <a:prstGeom prst="line">
            <a:avLst/>
          </a:prstGeom>
          <a:ln>
            <a:head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903362" y="3995356"/>
            <a:ext cx="3556938" cy="107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08810" y="401137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Student</a:t>
            </a:r>
          </a:p>
          <a:p>
            <a:pPr algn="ctr"/>
            <a:r>
              <a:rPr lang="en-US" sz="1600" dirty="0" smtClean="0"/>
              <a:t>Interaction</a:t>
            </a:r>
            <a:endParaRPr lang="en-US" sz="16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460300" y="3995356"/>
            <a:ext cx="6061" cy="706895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700577" y="5388053"/>
            <a:ext cx="0" cy="469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38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Zoomi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Zoomi, Inc. All Rights Reserved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05" y="100487"/>
            <a:ext cx="2846191" cy="1085110"/>
          </a:xfrm>
          <a:prstGeom prst="rect">
            <a:avLst/>
          </a:prstGeom>
        </p:spPr>
      </p:pic>
      <p:sp>
        <p:nvSpPr>
          <p:cNvPr id="55" name="Content Placeholder 54"/>
          <p:cNvSpPr>
            <a:spLocks noGrp="1"/>
          </p:cNvSpPr>
          <p:nvPr>
            <p:ph idx="1"/>
          </p:nvPr>
        </p:nvSpPr>
        <p:spPr>
          <a:xfrm>
            <a:off x="457200" y="1600200"/>
            <a:ext cx="4402899" cy="4755733"/>
          </a:xfrm>
        </p:spPr>
        <p:txBody>
          <a:bodyPr>
            <a:normAutofit/>
          </a:bodyPr>
          <a:lstStyle/>
          <a:p>
            <a:r>
              <a:rPr lang="en-US" dirty="0" smtClean="0"/>
              <a:t>Platforms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Player</a:t>
            </a:r>
            <a:r>
              <a:rPr lang="en-US" dirty="0" smtClean="0"/>
              <a:t>: Course delivery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Dashboard</a:t>
            </a:r>
            <a:r>
              <a:rPr lang="en-US" dirty="0" smtClean="0"/>
              <a:t>: Learner and content analytics</a:t>
            </a:r>
            <a:endParaRPr lang="en-US" dirty="0"/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Engine</a:t>
            </a:r>
            <a:r>
              <a:rPr lang="en-US" dirty="0" smtClean="0"/>
              <a:t>: “Deep” personalization</a:t>
            </a:r>
          </a:p>
          <a:p>
            <a:pPr lvl="1"/>
            <a:endParaRPr lang="en-US" dirty="0"/>
          </a:p>
          <a:p>
            <a:r>
              <a:rPr lang="en-US" dirty="0" smtClean="0"/>
              <a:t>Servicing</a:t>
            </a:r>
          </a:p>
          <a:p>
            <a:pPr lvl="1"/>
            <a:r>
              <a:rPr lang="en-US" dirty="0" smtClean="0"/>
              <a:t>Corporate training</a:t>
            </a:r>
          </a:p>
          <a:p>
            <a:pPr lvl="1"/>
            <a:r>
              <a:rPr lang="en-US" dirty="0" smtClean="0"/>
              <a:t>Professional certification</a:t>
            </a:r>
          </a:p>
          <a:p>
            <a:pPr lvl="1"/>
            <a:r>
              <a:rPr lang="en-US" dirty="0" smtClean="0"/>
              <a:t>Open Online Courses / MOOC</a:t>
            </a:r>
          </a:p>
          <a:p>
            <a:pPr lvl="1"/>
            <a:r>
              <a:rPr lang="en-US" dirty="0"/>
              <a:t>Private </a:t>
            </a:r>
            <a:r>
              <a:rPr lang="en-US" dirty="0" smtClean="0"/>
              <a:t>tutoring</a:t>
            </a:r>
          </a:p>
          <a:p>
            <a:pPr lvl="1"/>
            <a:r>
              <a:rPr lang="en-US" dirty="0" smtClean="0"/>
              <a:t>Higher education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25" y="1561456"/>
            <a:ext cx="3882871" cy="2061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22" b="36853"/>
          <a:stretch/>
        </p:blipFill>
        <p:spPr>
          <a:xfrm>
            <a:off x="5108746" y="3900759"/>
            <a:ext cx="3882872" cy="22629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5061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03" y="4243842"/>
            <a:ext cx="3849143" cy="21541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Behavioral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27128" cy="4755316"/>
          </a:xfrm>
        </p:spPr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Four types</a:t>
            </a:r>
          </a:p>
          <a:p>
            <a:pPr lvl="1"/>
            <a:r>
              <a:rPr lang="en-US" dirty="0" smtClean="0"/>
              <a:t>Clickstream measurements</a:t>
            </a:r>
          </a:p>
          <a:p>
            <a:pPr lvl="1"/>
            <a:r>
              <a:rPr lang="en-US" dirty="0" smtClean="0"/>
              <a:t>Social interactions</a:t>
            </a:r>
          </a:p>
          <a:p>
            <a:pPr lvl="1"/>
            <a:r>
              <a:rPr lang="en-US" dirty="0" smtClean="0"/>
              <a:t>Assessment responses (</a:t>
            </a:r>
            <a:r>
              <a:rPr lang="en-US" dirty="0" smtClean="0">
                <a:solidFill>
                  <a:srgbClr val="FF0000"/>
                </a:solidFill>
              </a:rPr>
              <a:t>sparse!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Content words</a:t>
            </a:r>
          </a:p>
          <a:p>
            <a:pPr lvl="1"/>
            <a:endParaRPr lang="en-US" dirty="0"/>
          </a:p>
          <a:p>
            <a:r>
              <a:rPr lang="en-US" dirty="0" err="1" smtClean="0">
                <a:solidFill>
                  <a:srgbClr val="0070C0"/>
                </a:solidFill>
              </a:rPr>
              <a:t>Denoising</a:t>
            </a:r>
            <a:r>
              <a:rPr lang="en-US" dirty="0" smtClean="0">
                <a:solidFill>
                  <a:srgbClr val="0070C0"/>
                </a:solidFill>
              </a:rPr>
              <a:t> data</a:t>
            </a:r>
          </a:p>
          <a:p>
            <a:pPr lvl="1"/>
            <a:r>
              <a:rPr lang="en-US" dirty="0" smtClean="0"/>
              <a:t>Off-task behavior</a:t>
            </a:r>
          </a:p>
          <a:p>
            <a:pPr lvl="1"/>
            <a:r>
              <a:rPr lang="en-US" dirty="0" err="1" smtClean="0"/>
              <a:t>Stopword</a:t>
            </a:r>
            <a:r>
              <a:rPr lang="en-US" dirty="0" smtClean="0"/>
              <a:t> filtering</a:t>
            </a:r>
          </a:p>
          <a:p>
            <a:pPr lvl="1"/>
            <a:r>
              <a:rPr lang="en-US" dirty="0" smtClean="0"/>
              <a:t>Small-talk discussion</a:t>
            </a:r>
          </a:p>
          <a:p>
            <a:pPr lvl="1"/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Model learning</a:t>
            </a:r>
          </a:p>
          <a:p>
            <a:pPr lvl="1"/>
            <a:r>
              <a:rPr lang="en-US" smtClean="0"/>
              <a:t>First compute feature sets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Zoomi, Inc. All Rights Reserved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836351"/>
            <a:ext cx="4330990" cy="7851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224" y="351005"/>
            <a:ext cx="2390922" cy="13011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328" y="2654774"/>
            <a:ext cx="2148196" cy="16326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5521" y="2852643"/>
            <a:ext cx="1219743" cy="121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8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Zoomi’s</a:t>
            </a:r>
            <a:r>
              <a:rPr lang="en-US" dirty="0" smtClean="0"/>
              <a:t> Artificial Intelligence Taxonomy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234013"/>
            <a:ext cx="2895600" cy="365125"/>
          </a:xfrm>
          <a:effectLst/>
        </p:spPr>
        <p:txBody>
          <a:bodyPr/>
          <a:lstStyle/>
          <a:p>
            <a:r>
              <a:rPr lang="en-US" dirty="0" smtClean="0"/>
              <a:t>© 2016 Zoomi, Inc. All Rights Reserved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effectLst/>
        </p:spPr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938679"/>
            <a:ext cx="3681900" cy="1923162"/>
          </a:xfrm>
          <a:effectLst/>
        </p:spPr>
        <p:txBody>
          <a:bodyPr>
            <a:normAutofit/>
          </a:bodyPr>
          <a:lstStyle/>
          <a:p>
            <a:r>
              <a:rPr lang="en-US" dirty="0" smtClean="0"/>
              <a:t>Algorithms feed to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Dashboard (analytics)</a:t>
            </a:r>
          </a:p>
          <a:p>
            <a:pPr lvl="1"/>
            <a:r>
              <a:rPr lang="is-IS" dirty="0" smtClean="0"/>
              <a:t>Player (personalization)</a:t>
            </a:r>
          </a:p>
          <a:p>
            <a:pPr lvl="1"/>
            <a:r>
              <a:rPr lang="is-IS" dirty="0" smtClean="0"/>
              <a:t>LMS / CMS / ESN / backend / ...</a:t>
            </a:r>
            <a:endParaRPr lang="en-US" dirty="0"/>
          </a:p>
        </p:txBody>
      </p:sp>
      <p:grpSp>
        <p:nvGrpSpPr>
          <p:cNvPr id="114" name="Group 113"/>
          <p:cNvGrpSpPr/>
          <p:nvPr/>
        </p:nvGrpSpPr>
        <p:grpSpPr>
          <a:xfrm>
            <a:off x="3294008" y="1249437"/>
            <a:ext cx="5730056" cy="5071005"/>
            <a:chOff x="886959" y="1040671"/>
            <a:chExt cx="7439993" cy="6792689"/>
          </a:xfrm>
        </p:grpSpPr>
        <p:sp>
          <p:nvSpPr>
            <p:cNvPr id="8" name="Oval 7"/>
            <p:cNvSpPr/>
            <p:nvPr/>
          </p:nvSpPr>
          <p:spPr>
            <a:xfrm>
              <a:off x="5452443" y="2219293"/>
              <a:ext cx="1371600" cy="1371600"/>
            </a:xfrm>
            <a:prstGeom prst="ellipse">
              <a:avLst/>
            </a:prstGeom>
            <a:solidFill>
              <a:srgbClr val="0070C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 smtClean="0"/>
                <a:t>Predictive</a:t>
              </a:r>
            </a:p>
            <a:p>
              <a:pPr algn="ctr"/>
              <a:r>
                <a:rPr lang="en-US" sz="1300" dirty="0" smtClean="0"/>
                <a:t>Modeling</a:t>
              </a:r>
              <a:endParaRPr lang="en-US" sz="13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757960" y="3086279"/>
              <a:ext cx="1650380" cy="164592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AI</a:t>
              </a:r>
            </a:p>
            <a:p>
              <a:pPr algn="ctr"/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Engine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3897350" y="5035812"/>
              <a:ext cx="1371600" cy="13716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 smtClean="0"/>
                <a:t>Dimensionality</a:t>
              </a:r>
            </a:p>
            <a:p>
              <a:pPr algn="ctr"/>
              <a:r>
                <a:rPr lang="en-US" sz="1300" dirty="0" smtClean="0"/>
                <a:t>Reduction</a:t>
              </a:r>
              <a:endParaRPr lang="en-US" sz="13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272789" y="2127346"/>
              <a:ext cx="1371599" cy="1371599"/>
            </a:xfrm>
            <a:prstGeom prst="ellipse">
              <a:avLst/>
            </a:prstGeom>
            <a:solidFill>
              <a:srgbClr val="D671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300" dirty="0" smtClean="0"/>
                <a:t>Data</a:t>
              </a:r>
            </a:p>
            <a:p>
              <a:pPr algn="ctr"/>
              <a:r>
                <a:rPr lang="en-US" sz="1300" dirty="0" smtClean="0"/>
                <a:t>Mining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733383" y="1043556"/>
              <a:ext cx="1097280" cy="1097280"/>
            </a:xfrm>
            <a:prstGeom prst="ellipse">
              <a:avLst/>
            </a:prstGeom>
            <a:solidFill>
              <a:srgbClr val="0070C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000" dirty="0" smtClean="0"/>
                <a:t>Deep</a:t>
              </a:r>
            </a:p>
            <a:p>
              <a:pPr algn="ctr"/>
              <a:r>
                <a:rPr lang="en-US" sz="1000" dirty="0" smtClean="0"/>
                <a:t>Learning</a:t>
              </a:r>
              <a:endParaRPr lang="en-US" sz="1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7229672" y="2727054"/>
              <a:ext cx="1097280" cy="1097280"/>
            </a:xfrm>
            <a:prstGeom prst="ellipse">
              <a:avLst/>
            </a:prstGeom>
            <a:solidFill>
              <a:srgbClr val="0070C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000" dirty="0" smtClean="0"/>
                <a:t>Supervised</a:t>
              </a:r>
            </a:p>
            <a:p>
              <a:pPr algn="ctr"/>
              <a:r>
                <a:rPr lang="en-US" sz="1000" dirty="0" smtClean="0"/>
                <a:t>Learning</a:t>
              </a:r>
              <a:endParaRPr lang="en-US" sz="10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183696" y="1245960"/>
              <a:ext cx="1097280" cy="1097280"/>
            </a:xfrm>
            <a:prstGeom prst="ellipse">
              <a:avLst/>
            </a:prstGeom>
            <a:solidFill>
              <a:srgbClr val="D671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000" dirty="0" smtClean="0"/>
                <a:t>Sequential</a:t>
              </a:r>
            </a:p>
            <a:p>
              <a:pPr algn="ctr"/>
              <a:r>
                <a:rPr lang="en-US" sz="1000" dirty="0" smtClean="0"/>
                <a:t>Pattern</a:t>
              </a:r>
            </a:p>
            <a:p>
              <a:pPr algn="ctr"/>
              <a:r>
                <a:rPr lang="en-US" sz="1000" dirty="0" smtClean="0"/>
                <a:t>Mining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886959" y="2877246"/>
              <a:ext cx="1097279" cy="1097280"/>
            </a:xfrm>
            <a:prstGeom prst="ellipse">
              <a:avLst/>
            </a:prstGeom>
            <a:solidFill>
              <a:srgbClr val="D671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000" dirty="0" smtClean="0"/>
                <a:t>Natural</a:t>
              </a:r>
            </a:p>
            <a:p>
              <a:pPr algn="ctr"/>
              <a:r>
                <a:rPr lang="en-US" sz="1000" dirty="0" smtClean="0"/>
                <a:t>Language</a:t>
              </a:r>
            </a:p>
            <a:p>
              <a:pPr algn="ctr"/>
              <a:r>
                <a:rPr lang="en-US" sz="1000" dirty="0" smtClean="0"/>
                <a:t>Processing</a:t>
              </a:r>
              <a:endParaRPr lang="en-US" sz="1000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5344005" y="3380510"/>
              <a:ext cx="299622" cy="225938"/>
            </a:xfrm>
            <a:prstGeom prst="line">
              <a:avLst/>
            </a:prstGeom>
            <a:ln w="57150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583150" y="4720007"/>
              <a:ext cx="0" cy="303613"/>
            </a:xfrm>
            <a:prstGeom prst="line">
              <a:avLst/>
            </a:prstGeom>
            <a:ln w="57150"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11" idx="5"/>
            </p:cNvCxnSpPr>
            <p:nvPr/>
          </p:nvCxnSpPr>
          <p:spPr>
            <a:xfrm flipH="1" flipV="1">
              <a:off x="3443522" y="3298080"/>
              <a:ext cx="362048" cy="227234"/>
            </a:xfrm>
            <a:prstGeom prst="line">
              <a:avLst/>
            </a:prstGeom>
            <a:ln w="57150">
              <a:solidFill>
                <a:srgbClr val="D6713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1"/>
            </p:cNvCxnSpPr>
            <p:nvPr/>
          </p:nvCxnSpPr>
          <p:spPr>
            <a:xfrm flipH="1" flipV="1">
              <a:off x="2171597" y="2100978"/>
              <a:ext cx="302057" cy="227234"/>
            </a:xfrm>
            <a:prstGeom prst="line">
              <a:avLst/>
            </a:prstGeom>
            <a:ln>
              <a:solidFill>
                <a:srgbClr val="D6713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971714" y="3086278"/>
              <a:ext cx="358280" cy="189416"/>
            </a:xfrm>
            <a:prstGeom prst="line">
              <a:avLst/>
            </a:prstGeom>
            <a:ln>
              <a:solidFill>
                <a:srgbClr val="D6713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8" idx="7"/>
              <a:endCxn id="35" idx="3"/>
            </p:cNvCxnSpPr>
            <p:nvPr/>
          </p:nvCxnSpPr>
          <p:spPr>
            <a:xfrm flipV="1">
              <a:off x="6623177" y="2171508"/>
              <a:ext cx="249259" cy="248651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21890" y="3039252"/>
              <a:ext cx="407782" cy="141734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6711743" y="1234921"/>
              <a:ext cx="1097280" cy="1097280"/>
            </a:xfrm>
            <a:prstGeom prst="ellipse">
              <a:avLst/>
            </a:prstGeom>
            <a:solidFill>
              <a:srgbClr val="0070C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000" dirty="0" smtClean="0"/>
                <a:t>Reinforcement</a:t>
              </a:r>
            </a:p>
            <a:p>
              <a:pPr algn="ctr"/>
              <a:r>
                <a:rPr lang="en-US" sz="1000" dirty="0" smtClean="0"/>
                <a:t>Learning</a:t>
              </a:r>
              <a:endParaRPr lang="en-US" sz="100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4023359" y="6736080"/>
              <a:ext cx="1097280" cy="10972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000" dirty="0" smtClean="0"/>
                <a:t>Clustering</a:t>
              </a:r>
              <a:endParaRPr lang="en-US" sz="1000" dirty="0"/>
            </a:p>
          </p:txBody>
        </p:sp>
        <p:sp>
          <p:nvSpPr>
            <p:cNvPr id="48" name="Oval 47"/>
            <p:cNvSpPr/>
            <p:nvPr/>
          </p:nvSpPr>
          <p:spPr>
            <a:xfrm>
              <a:off x="5516215" y="5948657"/>
              <a:ext cx="1097280" cy="10972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000" dirty="0" smtClean="0"/>
                <a:t>Latent</a:t>
              </a:r>
            </a:p>
            <a:p>
              <a:pPr algn="ctr"/>
              <a:r>
                <a:rPr lang="en-US" sz="1000" dirty="0" smtClean="0"/>
                <a:t>Factor</a:t>
              </a:r>
            </a:p>
            <a:p>
              <a:pPr algn="ctr"/>
              <a:r>
                <a:rPr lang="en-US" sz="1000" dirty="0" smtClean="0"/>
                <a:t>Extraction</a:t>
              </a:r>
              <a:endParaRPr lang="en-US" sz="1000" dirty="0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H="1">
              <a:off x="4571999" y="6355070"/>
              <a:ext cx="1" cy="409678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8454" y="2088504"/>
              <a:ext cx="201973" cy="279600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321500" y="1040671"/>
              <a:ext cx="1097280" cy="1097280"/>
            </a:xfrm>
            <a:prstGeom prst="ellipse">
              <a:avLst/>
            </a:prstGeom>
            <a:solidFill>
              <a:srgbClr val="D6713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000" dirty="0" smtClean="0"/>
                <a:t>Network</a:t>
              </a:r>
            </a:p>
            <a:p>
              <a:pPr algn="ctr"/>
              <a:r>
                <a:rPr lang="en-US" sz="1000" dirty="0" smtClean="0"/>
                <a:t>Mining</a:t>
              </a:r>
            </a:p>
          </p:txBody>
        </p:sp>
        <p:cxnSp>
          <p:nvCxnSpPr>
            <p:cNvPr id="65" name="Straight Connector 64"/>
            <p:cNvCxnSpPr>
              <a:stCxn id="11" idx="7"/>
            </p:cNvCxnSpPr>
            <p:nvPr/>
          </p:nvCxnSpPr>
          <p:spPr>
            <a:xfrm flipV="1">
              <a:off x="3443522" y="2072545"/>
              <a:ext cx="200866" cy="255667"/>
            </a:xfrm>
            <a:prstGeom prst="line">
              <a:avLst/>
            </a:prstGeom>
            <a:ln>
              <a:solidFill>
                <a:srgbClr val="D6713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2552805" y="5931004"/>
              <a:ext cx="1097280" cy="109728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000" dirty="0" smtClean="0"/>
                <a:t>Feature</a:t>
              </a:r>
            </a:p>
            <a:p>
              <a:pPr algn="ctr"/>
              <a:r>
                <a:rPr lang="en-US" sz="1000" dirty="0" smtClean="0"/>
                <a:t>Selection</a:t>
              </a:r>
              <a:endParaRPr lang="en-US" sz="1000" dirty="0"/>
            </a:p>
          </p:txBody>
        </p:sp>
        <p:cxnSp>
          <p:nvCxnSpPr>
            <p:cNvPr id="107" name="Straight Connector 106"/>
            <p:cNvCxnSpPr/>
            <p:nvPr/>
          </p:nvCxnSpPr>
          <p:spPr>
            <a:xfrm flipH="1">
              <a:off x="3602347" y="6013977"/>
              <a:ext cx="344585" cy="219619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H="1" flipV="1">
              <a:off x="5150959" y="6058466"/>
              <a:ext cx="387495" cy="239345"/>
            </a:xfrm>
            <a:prstGeom prst="line">
              <a:avLst/>
            </a:prstGeom>
            <a:ln>
              <a:solidFill>
                <a:srgbClr val="00B05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ontent Placeholder 6"/>
          <p:cNvSpPr txBox="1">
            <a:spLocks/>
          </p:cNvSpPr>
          <p:nvPr/>
        </p:nvSpPr>
        <p:spPr>
          <a:xfrm>
            <a:off x="454463" y="2162649"/>
            <a:ext cx="2836279" cy="1419902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C4C9B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Everyone’s </a:t>
            </a:r>
            <a:r>
              <a:rPr lang="en-US" dirty="0" smtClean="0"/>
              <a:t>taxonomy </a:t>
            </a:r>
            <a:r>
              <a:rPr lang="en-US" smtClean="0"/>
              <a:t>is different!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2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90296" y="4148398"/>
            <a:ext cx="4039494" cy="1694688"/>
            <a:chOff x="729996" y="4254722"/>
            <a:chExt cx="4039494" cy="1694688"/>
          </a:xfrm>
        </p:grpSpPr>
        <p:pic>
          <p:nvPicPr>
            <p:cNvPr id="12" name="Picture 11" descr="Untitled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996" y="4254722"/>
              <a:ext cx="1975104" cy="1694688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 descr="Untitled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084" y="4254722"/>
              <a:ext cx="1938406" cy="1694688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08" y="4064648"/>
            <a:ext cx="3729052" cy="22374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62" t="29559" r="5750" b="42763"/>
          <a:stretch/>
        </p:blipFill>
        <p:spPr>
          <a:xfrm>
            <a:off x="7730160" y="4754768"/>
            <a:ext cx="990028" cy="598142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7630437" y="4079263"/>
            <a:ext cx="0" cy="1904846"/>
          </a:xfrm>
          <a:prstGeom prst="straightConnector1">
            <a:avLst/>
          </a:prstGeom>
          <a:ln w="25400">
            <a:solidFill>
              <a:schemeClr val="tx1"/>
            </a:solidFill>
            <a:prstDash val="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05108" y="3727470"/>
            <a:ext cx="37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Corporate Training</a:t>
            </a:r>
            <a:endParaRPr lang="en-US" b="1"/>
          </a:p>
        </p:txBody>
      </p:sp>
      <p:sp>
        <p:nvSpPr>
          <p:cNvPr id="21" name="TextBox 20"/>
          <p:cNvSpPr txBox="1"/>
          <p:nvPr/>
        </p:nvSpPr>
        <p:spPr>
          <a:xfrm>
            <a:off x="900739" y="3758816"/>
            <a:ext cx="37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Massive Open Online Courses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57201" y="5839095"/>
            <a:ext cx="223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Full course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65400" y="5847019"/>
            <a:ext cx="223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First two weeks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Behavior-Based Outcome 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87050"/>
            <a:ext cx="8229600" cy="2824453"/>
          </a:xfrm>
        </p:spPr>
        <p:txBody>
          <a:bodyPr/>
          <a:lstStyle/>
          <a:p>
            <a:r>
              <a:rPr lang="en-US" dirty="0" smtClean="0"/>
              <a:t>Representing clickstream behavior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Aggregate quantities</a:t>
            </a:r>
            <a:r>
              <a:rPr lang="en-US" dirty="0" smtClean="0"/>
              <a:t>: Completion rate, time spent, </a:t>
            </a:r>
            <a:r>
              <a:rPr lang="en-US" dirty="0" smtClean="0">
                <a:solidFill>
                  <a:srgbClr val="0070C0"/>
                </a:solidFill>
              </a:rPr>
              <a:t>engagement</a:t>
            </a:r>
            <a:r>
              <a:rPr lang="en-US" dirty="0" smtClean="0"/>
              <a:t>, ...</a:t>
            </a:r>
            <a:endParaRPr lang="en-US" dirty="0" smtClean="0">
              <a:solidFill>
                <a:srgbClr val="0070C0"/>
              </a:solidFill>
            </a:endParaRP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Sequences</a:t>
            </a:r>
            <a:r>
              <a:rPr lang="en-US" dirty="0" smtClean="0"/>
              <a:t> of events, lengths/durations, and/or positions</a:t>
            </a:r>
          </a:p>
          <a:p>
            <a:pPr lvl="1"/>
            <a:endParaRPr lang="en-US" dirty="0" smtClean="0"/>
          </a:p>
          <a:p>
            <a:r>
              <a:rPr lang="en-US" dirty="0">
                <a:solidFill>
                  <a:srgbClr val="0070C0"/>
                </a:solidFill>
              </a:rPr>
              <a:t>E</a:t>
            </a:r>
            <a:r>
              <a:rPr lang="en-US" dirty="0" smtClean="0">
                <a:solidFill>
                  <a:srgbClr val="0070C0"/>
                </a:solidFill>
              </a:rPr>
              <a:t>arly detection</a:t>
            </a:r>
            <a:r>
              <a:rPr lang="en-US" dirty="0" smtClean="0"/>
              <a:t> of outcomes from behavior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E.g., </a:t>
            </a:r>
            <a:r>
              <a:rPr lang="en-US" dirty="0" smtClean="0">
                <a:solidFill>
                  <a:srgbClr val="0070C0"/>
                </a:solidFill>
              </a:rPr>
              <a:t>85</a:t>
            </a:r>
            <a:r>
              <a:rPr lang="en-US" dirty="0">
                <a:solidFill>
                  <a:srgbClr val="0070C0"/>
                </a:solidFill>
              </a:rPr>
              <a:t>% AUC </a:t>
            </a:r>
            <a:r>
              <a:rPr lang="en-US" dirty="0">
                <a:solidFill>
                  <a:schemeClr val="tx1"/>
                </a:solidFill>
              </a:rPr>
              <a:t>in predicting P/F </a:t>
            </a:r>
            <a:r>
              <a:rPr lang="en-US" dirty="0" smtClean="0">
                <a:solidFill>
                  <a:schemeClr val="tx1"/>
                </a:solidFill>
              </a:rPr>
              <a:t>within first ten days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7256" y="6227758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INFOCOM 2015</a:t>
            </a:r>
            <a:endParaRPr lang="en-US" i="1"/>
          </a:p>
        </p:txBody>
      </p:sp>
      <p:sp>
        <p:nvSpPr>
          <p:cNvPr id="18" name="TextBox 17"/>
          <p:cNvSpPr txBox="1"/>
          <p:nvPr/>
        </p:nvSpPr>
        <p:spPr>
          <a:xfrm>
            <a:off x="6350960" y="6257380"/>
            <a:ext cx="1639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INFOCOM 2017</a:t>
            </a:r>
            <a:endParaRPr lang="en-US" i="1" dirty="0"/>
          </a:p>
        </p:txBody>
      </p:sp>
      <p:sp>
        <p:nvSpPr>
          <p:cNvPr id="1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5933"/>
            <a:ext cx="2895600" cy="365125"/>
          </a:xfrm>
        </p:spPr>
        <p:txBody>
          <a:bodyPr/>
          <a:lstStyle/>
          <a:p>
            <a:r>
              <a:rPr lang="en-US" dirty="0" smtClean="0"/>
              <a:t>© 2016 Zoomi, Inc. All Rights Reserved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801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Motifs: Sequential Pattern Mining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Zoomi, Inc. All Rights Reserved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420807"/>
              </p:ext>
            </p:extLst>
          </p:nvPr>
        </p:nvGraphicFramePr>
        <p:xfrm>
          <a:off x="158532" y="1860128"/>
          <a:ext cx="8871503" cy="379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5296"/>
                <a:gridCol w="2036780"/>
                <a:gridCol w="3744265"/>
                <a:gridCol w="536905"/>
                <a:gridCol w="630202"/>
                <a:gridCol w="9480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Group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Interpretation</a:t>
                      </a:r>
                      <a:endParaRPr lang="en-US" sz="15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Sample</a:t>
                      </a:r>
                      <a:endParaRPr 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err="1" smtClean="0"/>
                        <a:t>Δc</a:t>
                      </a:r>
                      <a:r>
                        <a:rPr lang="en-US" sz="1500" dirty="0" smtClean="0"/>
                        <a:t>(%)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p-value</a:t>
                      </a:r>
                      <a:endParaRPr lang="en-US" sz="15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Reflecting</a:t>
                      </a:r>
                      <a:endParaRPr 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Short to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medium-long</a:t>
                      </a:r>
                      <a:r>
                        <a:rPr lang="en-US" sz="1500" baseline="0" dirty="0" smtClean="0"/>
                        <a:t> </a:t>
                      </a:r>
                      <a:r>
                        <a:rPr lang="en-US" sz="1500" dirty="0" smtClean="0"/>
                        <a:t>plays interspersed with short to long pauses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ourier New"/>
                          <a:cs typeface="Courier New"/>
                        </a:rPr>
                        <a:t>[Pl1 Pl3] Pa4 Pl2 Pa3 [Pl2 Pl1]</a:t>
                      </a:r>
                      <a:endParaRPr lang="en-US" sz="1500" dirty="0">
                        <a:latin typeface="Courier New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+mj-lt"/>
                        </a:rPr>
                        <a:t>FMB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0000FF"/>
                          </a:solidFill>
                        </a:rPr>
                        <a:t>+4.89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0.013*</a:t>
                      </a:r>
                      <a:endParaRPr lang="en-US" sz="15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Courier New"/>
                          <a:cs typeface="Courier New"/>
                        </a:rPr>
                        <a:t>Pl1 Pa1 Pl1 Pa1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Pl1 Pa1</a:t>
                      </a:r>
                      <a:endParaRPr lang="en-US" sz="1500" dirty="0">
                        <a:latin typeface="Courier New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+mj-lt"/>
                        </a:rPr>
                        <a:t>NI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FF0000"/>
                          </a:solidFill>
                        </a:rPr>
                        <a:t>-5.29</a:t>
                      </a: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0.036*</a:t>
                      </a:r>
                      <a:endParaRPr lang="en-US" sz="1500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Reviewing</a:t>
                      </a:r>
                      <a:endParaRPr 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Playing for a length, and reviewing some or all of the content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5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Sb3</a:t>
                      </a:r>
                      <a:r>
                        <a:rPr kumimoji="0" lang="en-US" sz="1500" kern="1200" baseline="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 [Pl2 Pl1] [Sb2 Sb3] Pl2 Sb2 </a:t>
                      </a:r>
                      <a:endParaRPr lang="en-US" sz="1500" dirty="0" smtClean="0">
                        <a:latin typeface="Courier New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+mj-lt"/>
                        </a:rPr>
                        <a:t>FMB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0000FF"/>
                          </a:solidFill>
                        </a:rPr>
                        <a:t>+7.52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0.0068**</a:t>
                      </a:r>
                      <a:endParaRPr lang="en-US" sz="15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Courier New"/>
                          <a:cs typeface="Courier New"/>
                        </a:rPr>
                        <a:t>Sb2 [Pl2 Pl1] Sb2 Pl2 Sb2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>
                          <a:latin typeface="+mj-lt"/>
                        </a:rPr>
                        <a:t>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0000FF"/>
                          </a:solidFill>
                        </a:rPr>
                        <a:t>+9.63</a:t>
                      </a:r>
                      <a:endParaRPr 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0.0078**</a:t>
                      </a:r>
                      <a:endParaRPr lang="en-US" sz="1500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chemeClr val="tx1"/>
                          </a:solidFill>
                        </a:rPr>
                        <a:t>Skimming</a:t>
                      </a:r>
                      <a:endParaRPr 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Long skips forward with short to medium plays in-between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sz="15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[Pl2 Pl1] [Sf2 Sf3]</a:t>
                      </a:r>
                    </a:p>
                    <a:p>
                      <a:pPr algn="l"/>
                      <a:r>
                        <a:rPr lang="pt-BR" sz="1500" kern="1200" baseline="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 </a:t>
                      </a:r>
                      <a:r>
                        <a:rPr lang="pt-BR" sz="15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Pl1 [Sf3 Sf2]</a:t>
                      </a:r>
                      <a:endParaRPr lang="pt-BR" sz="15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+mj-lt"/>
                        </a:rPr>
                        <a:t>FMB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FF0000"/>
                          </a:solidFill>
                        </a:rPr>
                        <a:t>-4.75</a:t>
                      </a: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0.0096**</a:t>
                      </a:r>
                      <a:endParaRPr lang="en-US" sz="15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[Pl3 Pl1] [Sf3 Sf4] [Pl1 Pl2] [Sf4 Sf3] [Pl1 Pl2]</a:t>
                      </a:r>
                      <a:endParaRPr lang="pt-BR" sz="1500" dirty="0" smtClean="0">
                        <a:effectLst/>
                        <a:latin typeface="Courier New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+mj-lt"/>
                        </a:rPr>
                        <a:t>NI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0000FF"/>
                          </a:solidFill>
                        </a:rPr>
                        <a:t>+6.45</a:t>
                      </a:r>
                      <a:endParaRPr 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0.085.</a:t>
                      </a:r>
                      <a:endParaRPr lang="en-US" sz="1500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Speeding</a:t>
                      </a:r>
                      <a:endParaRPr lang="en-US" sz="15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en-US" sz="1500" dirty="0" smtClean="0"/>
                        <a:t>Viewing at faster than default, slowing down for important content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sz="15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Rf</a:t>
                      </a:r>
                      <a:r>
                        <a:rPr lang="pt-BR" sz="15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 Rd [Pl1 Pl2] </a:t>
                      </a:r>
                      <a:r>
                        <a:rPr lang="pt-BR" sz="15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Rf</a:t>
                      </a:r>
                      <a:r>
                        <a:rPr lang="pt-BR" sz="15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 Pl3</a:t>
                      </a:r>
                      <a:endParaRPr lang="pt-BR" sz="1500" dirty="0">
                        <a:effectLst/>
                        <a:latin typeface="Courier New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+mj-lt"/>
                        </a:rPr>
                        <a:t>FMB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0000FF"/>
                          </a:solidFill>
                        </a:rPr>
                        <a:t>+9.30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0.039*</a:t>
                      </a:r>
                      <a:endParaRPr lang="en-US" sz="1500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5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[Pl1 Rd] </a:t>
                      </a:r>
                      <a:r>
                        <a:rPr lang="pt-BR" sz="15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Rf</a:t>
                      </a:r>
                      <a:r>
                        <a:rPr lang="pt-BR" sz="15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 Pl1 </a:t>
                      </a:r>
                      <a:r>
                        <a:rPr lang="pt-BR" sz="1500" kern="1200" dirty="0" err="1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Rf</a:t>
                      </a:r>
                      <a:r>
                        <a:rPr lang="pt-BR" sz="1500" kern="1200" dirty="0" smtClean="0">
                          <a:solidFill>
                            <a:schemeClr val="dk1"/>
                          </a:solidFill>
                          <a:effectLst/>
                          <a:latin typeface="Courier New"/>
                          <a:ea typeface="+mn-ea"/>
                          <a:cs typeface="Courier New"/>
                        </a:rPr>
                        <a:t> Rd</a:t>
                      </a:r>
                      <a:endParaRPr lang="pt-BR" sz="1500" dirty="0" smtClean="0">
                        <a:effectLst/>
                        <a:latin typeface="Courier New"/>
                        <a:cs typeface="Courier New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500" dirty="0" smtClean="0">
                          <a:latin typeface="+mj-lt"/>
                        </a:rPr>
                        <a:t>NI</a:t>
                      </a:r>
                      <a:endParaRPr lang="en-US" sz="15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FF0000"/>
                          </a:solidFill>
                        </a:rPr>
                        <a:t>-10.8</a:t>
                      </a:r>
                      <a:endParaRPr lang="en-US" sz="15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/>
                        <a:t>0.016*</a:t>
                      </a:r>
                      <a:endParaRPr lang="en-US" sz="15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43026"/>
            <a:ext cx="8229600" cy="660235"/>
          </a:xfrm>
        </p:spPr>
        <p:txBody>
          <a:bodyPr/>
          <a:lstStyle/>
          <a:p>
            <a:r>
              <a:rPr lang="en-US" dirty="0" smtClean="0"/>
              <a:t>Significantly recurring subsequences of behavior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14573" y="5652911"/>
            <a:ext cx="4486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Transactions on Signal Processing 2016</a:t>
            </a:r>
            <a:endParaRPr lang="en-US" i="1" dirty="0"/>
          </a:p>
        </p:txBody>
      </p:sp>
      <p:sp>
        <p:nvSpPr>
          <p:cNvPr id="20" name="Content Placeholder 5"/>
          <p:cNvSpPr txBox="1">
            <a:spLocks/>
          </p:cNvSpPr>
          <p:nvPr/>
        </p:nvSpPr>
        <p:spPr>
          <a:xfrm>
            <a:off x="457200" y="6007947"/>
            <a:ext cx="8229600" cy="507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1C4C9B"/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Correlations dispel ambiguity around effective behaviors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23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for Content Analytics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Zoomi, Inc. All Rights Reserved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F3EE-F5CA-DE48-BD9B-05AF36D0B5C6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Octagon 5"/>
          <p:cNvSpPr/>
          <p:nvPr/>
        </p:nvSpPr>
        <p:spPr>
          <a:xfrm>
            <a:off x="6201107" y="2017026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31</a:t>
            </a:r>
            <a:endParaRPr lang="en-US" sz="11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652519" y="2213312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ctagon 7"/>
          <p:cNvSpPr/>
          <p:nvPr/>
        </p:nvSpPr>
        <p:spPr>
          <a:xfrm>
            <a:off x="7231254" y="2028601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32</a:t>
            </a:r>
            <a:endParaRPr lang="en-US" sz="11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506832" y="2230032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ctagon 9"/>
          <p:cNvSpPr/>
          <p:nvPr/>
        </p:nvSpPr>
        <p:spPr>
          <a:xfrm>
            <a:off x="1055420" y="2036959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22</a:t>
            </a:r>
            <a:endParaRPr lang="en-US" sz="11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682666" y="2224887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ctagon 11"/>
          <p:cNvSpPr/>
          <p:nvPr/>
        </p:nvSpPr>
        <p:spPr>
          <a:xfrm>
            <a:off x="5170960" y="2016542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30</a:t>
            </a:r>
            <a:endParaRPr lang="en-US" sz="11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622372" y="2212828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ctagon 13"/>
          <p:cNvSpPr/>
          <p:nvPr/>
        </p:nvSpPr>
        <p:spPr>
          <a:xfrm>
            <a:off x="4140812" y="2028601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29</a:t>
            </a:r>
            <a:endParaRPr lang="en-US" sz="11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592224" y="2224887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ctagon 15"/>
          <p:cNvSpPr/>
          <p:nvPr/>
        </p:nvSpPr>
        <p:spPr>
          <a:xfrm>
            <a:off x="3110666" y="2028601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24</a:t>
            </a:r>
            <a:endParaRPr lang="en-US" sz="1100" dirty="0"/>
          </a:p>
        </p:txBody>
      </p:sp>
      <p:sp>
        <p:nvSpPr>
          <p:cNvPr id="17" name="Octagon 16"/>
          <p:cNvSpPr/>
          <p:nvPr/>
        </p:nvSpPr>
        <p:spPr>
          <a:xfrm>
            <a:off x="2080517" y="2017027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23</a:t>
            </a:r>
            <a:endParaRPr lang="en-US" sz="11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531929" y="2213313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57200" y="2230032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ction Button: Document 19">
            <a:hlinkClick r:id="" action="ppaction://noaction" highlightClick="1"/>
          </p:cNvPr>
          <p:cNvSpPr/>
          <p:nvPr/>
        </p:nvSpPr>
        <p:spPr>
          <a:xfrm>
            <a:off x="2080517" y="1414744"/>
            <a:ext cx="497719" cy="539715"/>
          </a:xfrm>
          <a:prstGeom prst="actionButton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2303541" y="2527922"/>
            <a:ext cx="3" cy="31115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2304778" y="2816079"/>
            <a:ext cx="3159385" cy="2299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41931" y="2504929"/>
            <a:ext cx="0" cy="33414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09891" y="1615259"/>
            <a:ext cx="2331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 Read more than 25 sec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578236" y="2513528"/>
            <a:ext cx="3193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dirty="0" smtClean="0"/>
              <a:t>. Skip forward 5 to 15 slides</a:t>
            </a:r>
            <a:endParaRPr lang="en-US" sz="14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567127" y="2212344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ction Button: Document 26">
            <a:hlinkClick r:id="" action="ppaction://noaction" highlightClick="1"/>
          </p:cNvPr>
          <p:cNvSpPr/>
          <p:nvPr/>
        </p:nvSpPr>
        <p:spPr>
          <a:xfrm>
            <a:off x="5170959" y="1414744"/>
            <a:ext cx="451413" cy="564585"/>
          </a:xfrm>
          <a:prstGeom prst="actionButton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640510" y="1615259"/>
            <a:ext cx="2331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3</a:t>
            </a:r>
            <a:r>
              <a:rPr lang="en-US" sz="1600" dirty="0" smtClean="0"/>
              <a:t>. Read 10 to 25 sec</a:t>
            </a:r>
            <a:endParaRPr lang="en-US" sz="1600" dirty="0"/>
          </a:p>
        </p:txBody>
      </p:sp>
      <p:sp>
        <p:nvSpPr>
          <p:cNvPr id="29" name="Octagon 28"/>
          <p:cNvSpPr/>
          <p:nvPr/>
        </p:nvSpPr>
        <p:spPr>
          <a:xfrm>
            <a:off x="6227120" y="4259678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72</a:t>
            </a:r>
            <a:endParaRPr lang="en-US" sz="11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678532" y="4455964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ctagon 30"/>
          <p:cNvSpPr/>
          <p:nvPr/>
        </p:nvSpPr>
        <p:spPr>
          <a:xfrm>
            <a:off x="7257267" y="4271253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73</a:t>
            </a:r>
            <a:endParaRPr lang="en-US" sz="1100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532845" y="4472684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ctagon 32"/>
          <p:cNvSpPr/>
          <p:nvPr/>
        </p:nvSpPr>
        <p:spPr>
          <a:xfrm>
            <a:off x="1081433" y="4279611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65</a:t>
            </a:r>
            <a:endParaRPr lang="en-US" sz="11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708679" y="4467539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ctagon 34"/>
          <p:cNvSpPr/>
          <p:nvPr/>
        </p:nvSpPr>
        <p:spPr>
          <a:xfrm>
            <a:off x="5196973" y="4259194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71</a:t>
            </a:r>
            <a:endParaRPr lang="en-US" sz="11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648385" y="4455480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ctagon 36"/>
          <p:cNvSpPr/>
          <p:nvPr/>
        </p:nvSpPr>
        <p:spPr>
          <a:xfrm>
            <a:off x="4166825" y="4271253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70</a:t>
            </a:r>
            <a:endParaRPr lang="en-US" sz="1100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4618237" y="4467539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ctagon 38"/>
          <p:cNvSpPr/>
          <p:nvPr/>
        </p:nvSpPr>
        <p:spPr>
          <a:xfrm>
            <a:off x="3136679" y="4271253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67</a:t>
            </a:r>
            <a:endParaRPr lang="en-US" sz="1100" dirty="0"/>
          </a:p>
        </p:txBody>
      </p:sp>
      <p:sp>
        <p:nvSpPr>
          <p:cNvPr id="40" name="Octagon 39"/>
          <p:cNvSpPr/>
          <p:nvPr/>
        </p:nvSpPr>
        <p:spPr>
          <a:xfrm>
            <a:off x="2106530" y="4259679"/>
            <a:ext cx="451412" cy="393540"/>
          </a:xfrm>
          <a:prstGeom prst="octagon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66</a:t>
            </a:r>
            <a:endParaRPr lang="en-US" sz="11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557942" y="4455965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83213" y="4472684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ction Button: Document 42">
            <a:hlinkClick r:id="" action="ppaction://noaction" highlightClick="1"/>
          </p:cNvPr>
          <p:cNvSpPr/>
          <p:nvPr/>
        </p:nvSpPr>
        <p:spPr>
          <a:xfrm>
            <a:off x="2106530" y="3657396"/>
            <a:ext cx="497719" cy="539715"/>
          </a:xfrm>
          <a:prstGeom prst="actionButton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2329554" y="4770574"/>
            <a:ext cx="3" cy="31115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2330791" y="5058731"/>
            <a:ext cx="3159385" cy="2299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467944" y="4747581"/>
            <a:ext cx="0" cy="334143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04249" y="3858766"/>
            <a:ext cx="2331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1. Read 1 to 10 sec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2531929" y="4769758"/>
            <a:ext cx="3193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dirty="0" smtClean="0"/>
              <a:t>. Skip forward 5 to 15 slides</a:t>
            </a:r>
            <a:endParaRPr lang="en-US" sz="14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3593140" y="4454996"/>
            <a:ext cx="578735" cy="484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490176" y="4776340"/>
            <a:ext cx="31673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Performing the sequential actions in the Mortgage Life Cycle module (slides 65-90) of (</a:t>
            </a:r>
            <a:r>
              <a:rPr lang="en-US" sz="1500" dirty="0" err="1"/>
              <a:t>i</a:t>
            </a:r>
            <a:r>
              <a:rPr lang="en-US" sz="1500" dirty="0"/>
              <a:t>) spending 1-10 seconds on a slide followed by (ii) skipping forward 5-15 slides five more times will </a:t>
            </a:r>
            <a:r>
              <a:rPr lang="en-US" sz="1500" i="1" dirty="0"/>
              <a:t>improve</a:t>
            </a:r>
            <a:r>
              <a:rPr lang="en-US" sz="1500" dirty="0"/>
              <a:t> the chance of success on Q17 by +3.0%.</a:t>
            </a:r>
          </a:p>
          <a:p>
            <a:endParaRPr lang="en-US" sz="1500" dirty="0"/>
          </a:p>
        </p:txBody>
      </p:sp>
      <p:sp>
        <p:nvSpPr>
          <p:cNvPr id="51" name="Rectangle 50"/>
          <p:cNvSpPr/>
          <p:nvPr/>
        </p:nvSpPr>
        <p:spPr>
          <a:xfrm>
            <a:off x="5525919" y="2356300"/>
            <a:ext cx="308890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 smtClean="0">
                <a:effectLst/>
                <a:latin typeface="Calibri" charset="0"/>
                <a:ea typeface="Calibri" charset="0"/>
                <a:cs typeface="Times New Roman" charset="0"/>
              </a:rPr>
              <a:t>Performing the sequential </a:t>
            </a:r>
            <a:r>
              <a:rPr lang="en-US" sz="1500" i="1" dirty="0" smtClean="0">
                <a:effectLst/>
                <a:latin typeface="Calibri" charset="0"/>
                <a:ea typeface="Calibri" charset="0"/>
                <a:cs typeface="Times New Roman" charset="0"/>
              </a:rPr>
              <a:t>skimming</a:t>
            </a:r>
            <a:r>
              <a:rPr lang="en-US" sz="1500" dirty="0" smtClean="0">
                <a:effectLst/>
                <a:latin typeface="Calibri" charset="0"/>
                <a:ea typeface="Calibri" charset="0"/>
                <a:cs typeface="Times New Roman" charset="0"/>
              </a:rPr>
              <a:t> actions of (</a:t>
            </a:r>
            <a:r>
              <a:rPr lang="en-US" sz="1500" dirty="0" err="1" smtClean="0">
                <a:effectLst/>
                <a:latin typeface="Calibri" charset="0"/>
                <a:ea typeface="Calibri" charset="0"/>
                <a:cs typeface="Times New Roman" charset="0"/>
              </a:rPr>
              <a:t>i</a:t>
            </a:r>
            <a:r>
              <a:rPr lang="en-US" sz="1500" dirty="0" smtClean="0">
                <a:effectLst/>
                <a:latin typeface="Calibri" charset="0"/>
                <a:ea typeface="Calibri" charset="0"/>
                <a:cs typeface="Times New Roman" charset="0"/>
              </a:rPr>
              <a:t>) spending more than 25 seconds on a slide, followed by (ii) skipping forward 5-15 slides, followed by (iii) spending 10-25 seconds on a slide five more times will </a:t>
            </a:r>
            <a:r>
              <a:rPr lang="en-US" sz="1500" i="1" dirty="0" smtClean="0">
                <a:effectLst/>
                <a:latin typeface="Calibri" charset="0"/>
                <a:ea typeface="Calibri" charset="0"/>
                <a:cs typeface="Times New Roman" charset="0"/>
              </a:rPr>
              <a:t>lower</a:t>
            </a:r>
            <a:r>
              <a:rPr lang="en-US" sz="1500" dirty="0" smtClean="0">
                <a:effectLst/>
                <a:latin typeface="Calibri" charset="0"/>
                <a:ea typeface="Calibri" charset="0"/>
                <a:cs typeface="Times New Roman" charset="0"/>
              </a:rPr>
              <a:t> performance on the exam by -33.9%.</a:t>
            </a:r>
            <a:endParaRPr lang="en-US" sz="1500" dirty="0"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005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Learning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260"/>
            <a:ext cx="8229600" cy="1337233"/>
          </a:xfrm>
        </p:spPr>
        <p:txBody>
          <a:bodyPr/>
          <a:lstStyle/>
          <a:p>
            <a:r>
              <a:rPr lang="en-US" dirty="0" smtClean="0"/>
              <a:t>Optimize interaction communities</a:t>
            </a:r>
          </a:p>
          <a:p>
            <a:pPr lvl="1"/>
            <a:r>
              <a:rPr lang="en-US" dirty="0" smtClean="0">
                <a:solidFill>
                  <a:srgbClr val="0070C0"/>
                </a:solidFill>
              </a:rPr>
              <a:t>Seeking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70C0"/>
                </a:solidFill>
              </a:rPr>
              <a:t>disseminating</a:t>
            </a:r>
            <a:r>
              <a:rPr lang="en-US" dirty="0" smtClean="0"/>
              <a:t> tendencies</a:t>
            </a:r>
          </a:p>
          <a:p>
            <a:pPr lvl="1"/>
            <a:r>
              <a:rPr lang="en-US" dirty="0" smtClean="0"/>
              <a:t>Tradeoff </a:t>
            </a:r>
            <a:r>
              <a:rPr lang="en-US" dirty="0" smtClean="0">
                <a:solidFill>
                  <a:srgbClr val="0070C0"/>
                </a:solidFill>
              </a:rPr>
              <a:t>local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70C0"/>
                </a:solidFill>
              </a:rPr>
              <a:t>global</a:t>
            </a:r>
            <a:r>
              <a:rPr lang="en-US" dirty="0" smtClean="0"/>
              <a:t> utilities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Zoomi, Inc. All Rights Reserved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1F3EE-F5CA-DE48-BD9B-05AF36D0B5C6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21"/>
          <a:stretch/>
        </p:blipFill>
        <p:spPr bwMode="auto">
          <a:xfrm>
            <a:off x="6006668" y="3757230"/>
            <a:ext cx="3048000" cy="245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30"/>
          <a:stretch/>
        </p:blipFill>
        <p:spPr bwMode="auto">
          <a:xfrm>
            <a:off x="6207722" y="581170"/>
            <a:ext cx="2618215" cy="2412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own Arrow 11"/>
          <p:cNvSpPr/>
          <p:nvPr/>
        </p:nvSpPr>
        <p:spPr>
          <a:xfrm>
            <a:off x="7316355" y="3131725"/>
            <a:ext cx="429527" cy="525072"/>
          </a:xfrm>
          <a:prstGeom prst="downArrow">
            <a:avLst>
              <a:gd name="adj1" fmla="val 43347"/>
              <a:gd name="adj2" fmla="val 50000"/>
            </a:avLst>
          </a:prstGeom>
          <a:solidFill>
            <a:schemeClr val="tx1"/>
          </a:solidFill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54957" y="5986184"/>
            <a:ext cx="523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INFOCOM 2016</a:t>
            </a:r>
            <a:endParaRPr lang="en-US" i="1" dirty="0"/>
          </a:p>
        </p:txBody>
      </p:sp>
      <p:pic>
        <p:nvPicPr>
          <p:cNvPr id="14" name="Picture 13" descr="plot_eta_vary_a_u_Gonly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7" y="2748458"/>
            <a:ext cx="5230619" cy="308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667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23447</TotalTime>
  <Words>1318</Words>
  <Application>Microsoft Macintosh PowerPoint</Application>
  <PresentationFormat>On-screen Show (4:3)</PresentationFormat>
  <Paragraphs>303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Cambria Math</vt:lpstr>
      <vt:lpstr>Courier New</vt:lpstr>
      <vt:lpstr>Helvetica</vt:lpstr>
      <vt:lpstr>Times New Roman</vt:lpstr>
      <vt:lpstr>Arial</vt:lpstr>
      <vt:lpstr>1_Office Theme</vt:lpstr>
      <vt:lpstr>Beyond Assessment Scores</vt:lpstr>
      <vt:lpstr>Big Data for Learning</vt:lpstr>
      <vt:lpstr>Overview of Zoomi</vt:lpstr>
      <vt:lpstr>Processing Behavioral Data</vt:lpstr>
      <vt:lpstr>Zoomi’s Artificial Intelligence Taxonomy</vt:lpstr>
      <vt:lpstr>Behavior-Based Outcome Prediction</vt:lpstr>
      <vt:lpstr>Motifs: Sequential Pattern Mining</vt:lpstr>
      <vt:lpstr>Behavior for Content Analytics</vt:lpstr>
      <vt:lpstr>Social Learning Networks</vt:lpstr>
      <vt:lpstr>Behavior-Based Individualization</vt:lpstr>
      <vt:lpstr>“No-Touch” Individualization</vt:lpstr>
      <vt:lpstr>Click-Trace</vt:lpstr>
      <vt:lpstr>References</vt:lpstr>
      <vt:lpstr>Thank You!</vt:lpstr>
    </vt:vector>
  </TitlesOfParts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Greg Thomas</dc:creator>
  <cp:lastModifiedBy>Christopher Brinton</cp:lastModifiedBy>
  <cp:revision>535</cp:revision>
  <cp:lastPrinted>2016-06-22T17:43:44Z</cp:lastPrinted>
  <dcterms:created xsi:type="dcterms:W3CDTF">2015-01-13T00:45:49Z</dcterms:created>
  <dcterms:modified xsi:type="dcterms:W3CDTF">2016-12-15T16:24:02Z</dcterms:modified>
</cp:coreProperties>
</file>